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147475485" r:id="rId2"/>
    <p:sldId id="2147475516" r:id="rId3"/>
    <p:sldId id="2147475521" r:id="rId4"/>
    <p:sldId id="2147475522" r:id="rId5"/>
    <p:sldId id="2147475525" r:id="rId6"/>
    <p:sldId id="2147475519" r:id="rId7"/>
    <p:sldId id="2147475523" r:id="rId8"/>
    <p:sldId id="2147475526" r:id="rId9"/>
    <p:sldId id="214747552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87AA72-34BE-AD70-97ED-1D18A3C1D577}" v="23" dt="2026-04-07T13:57:49.728"/>
    <p1510:client id="{C91E6E35-83E3-586B-4D41-489259DF1809}" v="91" dt="2026-04-07T10:10:33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14B27-4348-4F2B-A80B-D7D61E0CDB6C}" type="datetimeFigureOut">
              <a:t>7-4-2026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DDD9-1FE4-4A7F-9170-6ADD4CFA8C2A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5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9B7C-508B-E287-079C-4E3E89C9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A9F0711-0B83-989B-A535-6C1486721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1BED72-E3CA-25AB-695A-A416F26F0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Filmpje op de volgende slide start DIRECT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BD75D17-DBC8-A738-CA3B-003F2C3FF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88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64721-037C-4552-AC16-657AA43692C0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02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3835867"/>
      </p:ext>
    </p:extLst>
  </p:cSld>
  <p:clrMapOvr>
    <a:masterClrMapping/>
  </p:clrMapOvr>
  <p:transition spd="slow">
    <p:fade thruBlk="1"/>
  </p:transition>
  <p:hf sldNum="0" hdr="0" ft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% - 50% Tekst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096001" y="855462"/>
            <a:ext cx="5736186" cy="4316680"/>
          </a:xfrm>
          <a:prstGeom prst="roundRect">
            <a:avLst>
              <a:gd name="adj" fmla="val 6187"/>
            </a:avLst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nl-NL" sz="1399" baseline="0" dirty="0"/>
            </a:lvl1pPr>
          </a:lstStyle>
          <a:p>
            <a:pPr marL="0" lvl="0" indent="0" algn="ctr">
              <a:buNone/>
            </a:pPr>
            <a:r>
              <a:rPr lang="nl-NL"/>
              <a:t>Foto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6F29-BE68-4D2F-A63A-DDC45ACB7866}" type="datetime1">
              <a:rPr lang="nl-NL" smtClean="0"/>
              <a:t>7-4-2026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044B-3A97-4236-931C-B73CE413C8FB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ekstvak 8"/>
          <p:cNvSpPr txBox="1"/>
          <p:nvPr userDrawn="1"/>
        </p:nvSpPr>
        <p:spPr>
          <a:xfrm>
            <a:off x="7585887" y="-458532"/>
            <a:ext cx="4606113" cy="3379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nl-NL" sz="1799" dirty="0">
                <a:solidFill>
                  <a:schemeClr val="accent2"/>
                </a:solidFill>
                <a:latin typeface="Frutiger LT Std 45 Light" panose="020B0402020204020204" pitchFamily="34" charset="0"/>
              </a:rPr>
              <a:t>50% - 50% Tekst + afbeelding rechts</a:t>
            </a:r>
          </a:p>
        </p:txBody>
      </p:sp>
      <p:sp>
        <p:nvSpPr>
          <p:cNvPr id="22" name="Tijdelijke aanduiding voor verticale tekst 2"/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359813" y="2299854"/>
            <a:ext cx="5736187" cy="3823755"/>
          </a:xfrm>
        </p:spPr>
        <p:txBody>
          <a:bodyPr vert="horz"/>
          <a:lstStyle>
            <a:lvl1pPr>
              <a:spcBef>
                <a:spcPts val="0"/>
              </a:spcBef>
              <a:spcAft>
                <a:spcPts val="600"/>
              </a:spcAft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spcBef>
                <a:spcPts val="0"/>
              </a:spcBef>
              <a:spcAft>
                <a:spcPts val="600"/>
              </a:spcAft>
              <a:defRPr sz="2000">
                <a:solidFill>
                  <a:srgbClr val="004582"/>
                </a:solidFill>
              </a:defRPr>
            </a:lvl4pPr>
            <a:lvl5pPr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6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359813" y="863868"/>
            <a:ext cx="5736187" cy="3848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>
                <a:solidFill>
                  <a:srgbClr val="004582"/>
                </a:solidFill>
                <a:latin typeface="Frutiger LT Std 55 Roman" panose="020B0602020204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AADD66-554C-1EC1-E6E6-FC28804609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6264275"/>
            <a:ext cx="1789906" cy="34065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1" r="414"/>
            </a:stretch>
          </a:blipFill>
        </p:spPr>
        <p:txBody>
          <a:bodyPr/>
          <a:lstStyle>
            <a:lvl1pPr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  <a:endParaRPr lang="nl-NL" dirty="0"/>
          </a:p>
        </p:txBody>
      </p:sp>
      <p:grpSp>
        <p:nvGrpSpPr>
          <p:cNvPr id="2" name="Group_45993,4935185185054336">
            <a:extLst>
              <a:ext uri="{FF2B5EF4-FFF2-40B4-BE49-F238E27FC236}">
                <a16:creationId xmlns:a16="http://schemas.microsoft.com/office/drawing/2014/main" id="{FEE9D117-B2F7-27FF-C205-228B7D975A0C}"/>
              </a:ext>
            </a:extLst>
          </p:cNvPr>
          <p:cNvGrpSpPr/>
          <p:nvPr userDrawn="1"/>
        </p:nvGrpSpPr>
        <p:grpSpPr>
          <a:xfrm>
            <a:off x="0" y="3429000"/>
            <a:ext cx="12210052" cy="3429000"/>
            <a:chOff x="-9395460" y="0"/>
            <a:chExt cx="12210052" cy="34290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F34E857-3255-2219-3840-657E1AE07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48304"/>
            <a:stretch>
              <a:fillRect/>
            </a:stretch>
          </p:blipFill>
          <p:spPr>
            <a:xfrm rot="10800000">
              <a:off x="0" y="0"/>
              <a:ext cx="2814592" cy="3429000"/>
            </a:xfrm>
            <a:prstGeom prst="rect">
              <a:avLst/>
            </a:prstGeom>
          </p:spPr>
        </p:pic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6259F52C-48A8-FC97-9D57-E0C5B46416E5}"/>
                </a:ext>
              </a:extLst>
            </p:cNvPr>
            <p:cNvSpPr/>
            <p:nvPr/>
          </p:nvSpPr>
          <p:spPr>
            <a:xfrm>
              <a:off x="-9395460" y="3261360"/>
              <a:ext cx="12210052" cy="1676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800"/>
                </a:spcBef>
                <a:spcAft>
                  <a:spcPts val="1000"/>
                </a:spcAft>
              </a:pPr>
              <a:endParaRPr lang="nl-NL" sz="1800" dirty="0">
                <a:latin typeface="Frutiger LT Std 45 Light" panose="020B0402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2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- 50% Tekst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9AA5AFF-20B6-9048-BD6D-D8F603977306}" type="datetime1">
              <a:rPr lang="nl-NL" smtClean="0"/>
              <a:pPr/>
              <a:t>7-4-2026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7282FC4-0236-4F55-9A31-657CFEA24400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2567" y="0"/>
            <a:ext cx="12192000" cy="79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8526" y="188294"/>
            <a:ext cx="1759142" cy="415412"/>
          </a:xfrm>
          <a:prstGeom prst="rect">
            <a:avLst/>
          </a:prstGeom>
        </p:spPr>
      </p:pic>
      <p:sp>
        <p:nvSpPr>
          <p:cNvPr id="18" name="Tijdelijke aanduiding voor afbeelding 17"/>
          <p:cNvSpPr>
            <a:spLocks noGrp="1"/>
          </p:cNvSpPr>
          <p:nvPr>
            <p:ph type="pic" sz="quarter" idx="16" hasCustomPrompt="1"/>
          </p:nvPr>
        </p:nvSpPr>
        <p:spPr>
          <a:xfrm>
            <a:off x="6016625" y="790575"/>
            <a:ext cx="6178550" cy="606742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Klik op het pictogram om een</a:t>
            </a:r>
            <a:br>
              <a:rPr lang="nl-NL"/>
            </a:br>
            <a:br>
              <a:rPr lang="nl-NL"/>
            </a:br>
            <a:r>
              <a:rPr lang="nl-NL"/>
              <a:t>afbeelding in te voegen</a:t>
            </a:r>
          </a:p>
        </p:txBody>
      </p:sp>
      <p:sp>
        <p:nvSpPr>
          <p:cNvPr id="12" name="Tijdelijke aanduiding voor tekst 14"/>
          <p:cNvSpPr>
            <a:spLocks noGrp="1"/>
          </p:cNvSpPr>
          <p:nvPr>
            <p:ph type="body" sz="quarter" idx="15" hasCustomPrompt="1"/>
          </p:nvPr>
        </p:nvSpPr>
        <p:spPr>
          <a:xfrm>
            <a:off x="6017051" y="790977"/>
            <a:ext cx="2862721" cy="6067425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20" name="Rechthoek 19"/>
          <p:cNvSpPr/>
          <p:nvPr userDrawn="1"/>
        </p:nvSpPr>
        <p:spPr>
          <a:xfrm>
            <a:off x="8732018" y="-411982"/>
            <a:ext cx="3459982" cy="341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50% - 50% Tekst + Afbeelding</a:t>
            </a:r>
          </a:p>
        </p:txBody>
      </p:sp>
      <p:sp>
        <p:nvSpPr>
          <p:cNvPr id="13" name="Tijdelijke aanduiding voor tekst 11"/>
          <p:cNvSpPr>
            <a:spLocks noGrp="1"/>
          </p:cNvSpPr>
          <p:nvPr>
            <p:ph type="body" sz="quarter" idx="14"/>
          </p:nvPr>
        </p:nvSpPr>
        <p:spPr>
          <a:xfrm>
            <a:off x="358788" y="1547200"/>
            <a:ext cx="5657835" cy="4528800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grpSp>
        <p:nvGrpSpPr>
          <p:cNvPr id="55" name="Groep 54"/>
          <p:cNvGrpSpPr/>
          <p:nvPr userDrawn="1"/>
        </p:nvGrpSpPr>
        <p:grpSpPr>
          <a:xfrm>
            <a:off x="12419480" y="-5444"/>
            <a:ext cx="2731228" cy="6868888"/>
            <a:chOff x="12419480" y="-5444"/>
            <a:chExt cx="2731228" cy="6868888"/>
          </a:xfrm>
        </p:grpSpPr>
        <p:pic>
          <p:nvPicPr>
            <p:cNvPr id="56" name="Afbeelding 5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19480" y="5137178"/>
              <a:ext cx="2392801" cy="1404472"/>
            </a:xfrm>
            <a:prstGeom prst="rect">
              <a:avLst/>
            </a:prstGeom>
          </p:spPr>
        </p:pic>
        <p:grpSp>
          <p:nvGrpSpPr>
            <p:cNvPr id="57" name="Instructie Afbeelding Invoegen"/>
            <p:cNvGrpSpPr/>
            <p:nvPr/>
          </p:nvGrpSpPr>
          <p:grpSpPr>
            <a:xfrm>
              <a:off x="12446162" y="-5444"/>
              <a:ext cx="2704546" cy="6868888"/>
              <a:chOff x="12446162" y="-5444"/>
              <a:chExt cx="2704546" cy="6868888"/>
            </a:xfrm>
          </p:grpSpPr>
          <p:grpSp>
            <p:nvGrpSpPr>
              <p:cNvPr id="58" name="Instructie afbeelding B"/>
              <p:cNvGrpSpPr/>
              <p:nvPr userDrawn="1"/>
            </p:nvGrpSpPr>
            <p:grpSpPr>
              <a:xfrm>
                <a:off x="12446162" y="-5444"/>
                <a:ext cx="2704546" cy="6868888"/>
                <a:chOff x="12470972" y="-5444"/>
                <a:chExt cx="2704546" cy="6868888"/>
              </a:xfrm>
            </p:grpSpPr>
            <p:sp>
              <p:nvSpPr>
                <p:cNvPr id="74" name="Rechthoek 73"/>
                <p:cNvSpPr/>
                <p:nvPr/>
              </p:nvSpPr>
              <p:spPr>
                <a:xfrm>
                  <a:off x="12483705" y="-5444"/>
                  <a:ext cx="2677678" cy="288015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>
                    <a:lnSpc>
                      <a:spcPct val="80000"/>
                    </a:lnSpc>
                  </a:pPr>
                  <a:r>
                    <a:rPr lang="nl-NL" sz="1600" b="1" kern="0">
                      <a:solidFill>
                        <a:schemeClr val="accent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AFBEELDING INVOEGEN</a:t>
                  </a:r>
                </a:p>
              </p:txBody>
            </p:sp>
            <p:sp>
              <p:nvSpPr>
                <p:cNvPr id="75" name="Tekstvak 33"/>
                <p:cNvSpPr txBox="1"/>
                <p:nvPr/>
              </p:nvSpPr>
              <p:spPr>
                <a:xfrm>
                  <a:off x="12483705" y="865335"/>
                  <a:ext cx="2691813" cy="73069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lv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nl-NL" sz="1200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Indien nodig, verwijder de bestaande afbeelding:</a:t>
                  </a:r>
                  <a:r>
                    <a:rPr lang="nl-NL" sz="1200" kern="0" baseline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 klik op de afbeelding en druk daarna op de toets </a:t>
                  </a:r>
                  <a:r>
                    <a:rPr lang="nl-NL" sz="1200" b="1" kern="0" baseline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Delete. </a:t>
                  </a:r>
                  <a:r>
                    <a:rPr lang="nl-NL" sz="1200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Klik op het pictogram om een nieuwe afbeelding in te voegen</a:t>
                  </a:r>
                  <a:r>
                    <a:rPr lang="nl-NL" sz="1200" kern="0" baseline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 </a:t>
                  </a:r>
                  <a:r>
                    <a:rPr lang="nl-NL" sz="1200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(zie onderstaand voorbeeld).</a:t>
                  </a:r>
                </a:p>
              </p:txBody>
            </p:sp>
            <p:sp>
              <p:nvSpPr>
                <p:cNvPr id="76" name="Tekstvak 33"/>
                <p:cNvSpPr txBox="1"/>
                <p:nvPr/>
              </p:nvSpPr>
              <p:spPr>
                <a:xfrm>
                  <a:off x="12479311" y="2969104"/>
                  <a:ext cx="2592287" cy="44485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lv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nl-NL" sz="1200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Selecteer de afbeelding die u wilt invoegen en klik op </a:t>
                  </a:r>
                  <a:r>
                    <a:rPr lang="nl-NL" sz="1200" b="1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‘Invoegen’</a:t>
                  </a:r>
                </a:p>
              </p:txBody>
            </p:sp>
            <p:sp>
              <p:nvSpPr>
                <p:cNvPr id="77" name="Ovaal 76"/>
                <p:cNvSpPr/>
                <p:nvPr/>
              </p:nvSpPr>
              <p:spPr>
                <a:xfrm>
                  <a:off x="12483705" y="436334"/>
                  <a:ext cx="359927" cy="359927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36000" rIns="0" bIns="43200" rtlCol="0" anchor="ctr"/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400" b="0" i="0" u="none" strike="noStrike" kern="0" cap="none" spc="0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rPr>
                    <a:t>1</a:t>
                  </a:r>
                </a:p>
              </p:txBody>
            </p:sp>
            <p:sp>
              <p:nvSpPr>
                <p:cNvPr id="78" name="Ovaal 77"/>
                <p:cNvSpPr/>
                <p:nvPr/>
              </p:nvSpPr>
              <p:spPr>
                <a:xfrm>
                  <a:off x="12488780" y="2543208"/>
                  <a:ext cx="359927" cy="359927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36000" rIns="0" bIns="43200" rtlCol="0" anchor="ctr"/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400" b="0" i="0" u="none" strike="noStrike" kern="0" cap="none" spc="0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rPr>
                    <a:t>2</a:t>
                  </a:r>
                </a:p>
              </p:txBody>
            </p:sp>
            <p:cxnSp>
              <p:nvCxnSpPr>
                <p:cNvPr id="79" name="Rechte verbindingslijn 78"/>
                <p:cNvCxnSpPr/>
                <p:nvPr/>
              </p:nvCxnSpPr>
              <p:spPr>
                <a:xfrm>
                  <a:off x="12487778" y="283020"/>
                  <a:ext cx="267593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cxnSp>
              <p:nvCxnSpPr>
                <p:cNvPr id="80" name="Rechte verbindingslijn 79"/>
                <p:cNvCxnSpPr/>
                <p:nvPr/>
              </p:nvCxnSpPr>
              <p:spPr>
                <a:xfrm>
                  <a:off x="12479311" y="2393251"/>
                  <a:ext cx="2684402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cxnSp>
              <p:nvCxnSpPr>
                <p:cNvPr id="81" name="Rechte verbindingslijn 80"/>
                <p:cNvCxnSpPr/>
                <p:nvPr/>
              </p:nvCxnSpPr>
              <p:spPr>
                <a:xfrm>
                  <a:off x="12470972" y="3968888"/>
                  <a:ext cx="26927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pic>
              <p:nvPicPr>
                <p:cNvPr id="82" name="Icoontje afbeelding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70972" y="1817201"/>
                  <a:ext cx="521075" cy="521075"/>
                </a:xfrm>
                <a:prstGeom prst="rect">
                  <a:avLst/>
                </a:prstGeom>
              </p:spPr>
            </p:pic>
            <p:sp>
              <p:nvSpPr>
                <p:cNvPr id="83" name="Tekstvak 33"/>
                <p:cNvSpPr txBox="1"/>
                <p:nvPr/>
              </p:nvSpPr>
              <p:spPr>
                <a:xfrm>
                  <a:off x="12479311" y="4549393"/>
                  <a:ext cx="2588841" cy="10718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lv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nl-NL" sz="1200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Klik met de rechter muis knop op de miniatuurweergave van de dia en kies </a:t>
                  </a:r>
                  <a:r>
                    <a:rPr lang="nl-NL" sz="1200" b="1" kern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‘Dia herstellen’. </a:t>
                  </a:r>
                </a:p>
              </p:txBody>
            </p:sp>
            <p:sp>
              <p:nvSpPr>
                <p:cNvPr id="84" name="Ovaal 83"/>
                <p:cNvSpPr/>
                <p:nvPr/>
              </p:nvSpPr>
              <p:spPr>
                <a:xfrm>
                  <a:off x="12488779" y="4119303"/>
                  <a:ext cx="359927" cy="359927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36000" rIns="0" bIns="43200" rtlCol="0" anchor="ctr"/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400" b="0" i="0" u="none" strike="noStrike" kern="0" cap="none" spc="0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cs typeface="Segoe UI" panose="020B0502040204020203" pitchFamily="34" charset="0"/>
                    </a:rPr>
                    <a:t>3</a:t>
                  </a:r>
                </a:p>
              </p:txBody>
            </p:sp>
            <p:cxnSp>
              <p:nvCxnSpPr>
                <p:cNvPr id="85" name="Rechte verbindingslijn 84"/>
                <p:cNvCxnSpPr/>
                <p:nvPr/>
              </p:nvCxnSpPr>
              <p:spPr>
                <a:xfrm>
                  <a:off x="12470972" y="6863444"/>
                  <a:ext cx="270454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grpSp>
              <p:nvGrpSpPr>
                <p:cNvPr id="86" name="Groep 85"/>
                <p:cNvGrpSpPr/>
                <p:nvPr/>
              </p:nvGrpSpPr>
              <p:grpSpPr>
                <a:xfrm>
                  <a:off x="12483705" y="3495180"/>
                  <a:ext cx="1114138" cy="297656"/>
                  <a:chOff x="13560784" y="3471416"/>
                  <a:chExt cx="1114138" cy="297656"/>
                </a:xfrm>
              </p:grpSpPr>
              <p:sp>
                <p:nvSpPr>
                  <p:cNvPr id="87" name="Afgeronde rechthoek 86"/>
                  <p:cNvSpPr/>
                  <p:nvPr/>
                </p:nvSpPr>
                <p:spPr>
                  <a:xfrm>
                    <a:off x="13560784" y="3471416"/>
                    <a:ext cx="1114138" cy="297656"/>
                  </a:xfrm>
                  <a:prstGeom prst="roundRect">
                    <a:avLst/>
                  </a:prstGeom>
                  <a:gradFill flip="none" rotWithShape="1">
                    <a:gsLst>
                      <a:gs pos="4000">
                        <a:srgbClr val="00B0F0"/>
                      </a:gs>
                      <a:gs pos="0">
                        <a:srgbClr val="0070C0"/>
                      </a:gs>
                      <a:gs pos="100000">
                        <a:srgbClr val="0070C0"/>
                      </a:gs>
                      <a:gs pos="12000">
                        <a:srgbClr val="D1EAFF"/>
                      </a:gs>
                      <a:gs pos="96000">
                        <a:srgbClr val="00B0F0"/>
                      </a:gs>
                      <a:gs pos="89000">
                        <a:srgbClr val="DDF4FF"/>
                      </a:gs>
                      <a:gs pos="43000">
                        <a:srgbClr val="D1EAFF"/>
                      </a:gs>
                      <a:gs pos="51000">
                        <a:srgbClr val="DDF4FF"/>
                      </a:gs>
                    </a:gsLst>
                    <a:lin ang="16200000" scaled="1"/>
                    <a:tileRect/>
                  </a:gradFill>
                  <a:ln w="635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88" name="Tekstvak 81"/>
                  <p:cNvSpPr txBox="1"/>
                  <p:nvPr/>
                </p:nvSpPr>
                <p:spPr>
                  <a:xfrm>
                    <a:off x="13573594" y="3501896"/>
                    <a:ext cx="88831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nl-NL"/>
                    </a:defPPr>
                    <a:lvl1pPr marR="0" lvl="0" indent="0" algn="ctr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900" i="0" u="none" strike="noStrike" kern="0" cap="none" spc="0" normalizeH="0" baseline="0">
                        <a:ln>
                          <a:noFill/>
                        </a:ln>
                        <a:effectLst>
                          <a:outerShdw blurRad="25400" algn="ctr" rotWithShape="0">
                            <a:prstClr val="white"/>
                          </a:outerShdw>
                        </a:effectLst>
                        <a:uLnTx/>
                        <a:uFillTx/>
                        <a:latin typeface="Segoe UI Light" panose="020B0502040204020203" pitchFamily="34" charset="0"/>
                        <a:cs typeface="Segoe UI Light" panose="020B0502040204020203" pitchFamily="34" charset="0"/>
                      </a:defRPr>
                    </a:lvl1pPr>
                    <a:lvl2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latin typeface="Arial" charset="0"/>
                        <a:cs typeface="Arial" charset="0"/>
                      </a:defRPr>
                    </a:lvl2pPr>
                    <a:lvl3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latin typeface="Arial" charset="0"/>
                        <a:cs typeface="Arial" charset="0"/>
                      </a:defRPr>
                    </a:lvl3pPr>
                    <a:lvl4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latin typeface="Arial" charset="0"/>
                        <a:cs typeface="Arial" charset="0"/>
                      </a:defRPr>
                    </a:lvl4pPr>
                    <a:lvl5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latin typeface="Arial" charset="0"/>
                        <a:cs typeface="Arial" charset="0"/>
                      </a:defRPr>
                    </a:lvl5pPr>
                    <a:lvl6pPr>
                      <a:defRPr>
                        <a:latin typeface="Arial" charset="0"/>
                        <a:cs typeface="Arial" charset="0"/>
                      </a:defRPr>
                    </a:lvl6pPr>
                    <a:lvl7pPr>
                      <a:defRPr>
                        <a:latin typeface="Arial" charset="0"/>
                        <a:cs typeface="Arial" charset="0"/>
                      </a:defRPr>
                    </a:lvl7pPr>
                    <a:lvl8pPr>
                      <a:defRPr>
                        <a:latin typeface="Arial" charset="0"/>
                        <a:cs typeface="Arial" charset="0"/>
                      </a:defRPr>
                    </a:lvl8pPr>
                    <a:lvl9pPr>
                      <a:defRPr>
                        <a:latin typeface="Arial" charset="0"/>
                        <a:cs typeface="Arial" charset="0"/>
                      </a:defRPr>
                    </a:lvl9pPr>
                  </a:lstStyle>
                  <a:p>
                    <a:r>
                      <a:rPr lang="nl-NL" sz="1000"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Invoegen</a:t>
                    </a:r>
                  </a:p>
                </p:txBody>
              </p:sp>
              <p:cxnSp>
                <p:nvCxnSpPr>
                  <p:cNvPr id="89" name="Rechte verbindingslijn 88"/>
                  <p:cNvCxnSpPr/>
                  <p:nvPr/>
                </p:nvCxnSpPr>
                <p:spPr>
                  <a:xfrm>
                    <a:off x="14461905" y="3507058"/>
                    <a:ext cx="0" cy="2244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" name="Gelijkbenige driehoek 89"/>
                  <p:cNvSpPr/>
                  <p:nvPr/>
                </p:nvSpPr>
                <p:spPr>
                  <a:xfrm rot="10800000">
                    <a:off x="14518584" y="3600521"/>
                    <a:ext cx="105309" cy="57157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nl-NL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</p:grpSp>
          <p:grpSp>
            <p:nvGrpSpPr>
              <p:cNvPr id="59" name="Groep 58"/>
              <p:cNvGrpSpPr/>
              <p:nvPr userDrawn="1"/>
            </p:nvGrpSpPr>
            <p:grpSpPr>
              <a:xfrm>
                <a:off x="13386896" y="6137670"/>
                <a:ext cx="1750842" cy="564707"/>
                <a:chOff x="13098875" y="6031678"/>
                <a:chExt cx="1969277" cy="635161"/>
              </a:xfrm>
            </p:grpSpPr>
            <p:sp>
              <p:nvSpPr>
                <p:cNvPr id="60" name="Rechthoek 59"/>
                <p:cNvSpPr/>
                <p:nvPr/>
              </p:nvSpPr>
              <p:spPr>
                <a:xfrm>
                  <a:off x="13103058" y="6031678"/>
                  <a:ext cx="1957909" cy="5366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61" name="Groep 60"/>
                <p:cNvGrpSpPr/>
                <p:nvPr/>
              </p:nvGrpSpPr>
              <p:grpSpPr>
                <a:xfrm>
                  <a:off x="13098875" y="6031679"/>
                  <a:ext cx="1969277" cy="542924"/>
                  <a:chOff x="13164976" y="6054428"/>
                  <a:chExt cx="1969277" cy="542924"/>
                </a:xfrm>
              </p:grpSpPr>
              <p:sp>
                <p:nvSpPr>
                  <p:cNvPr id="64" name="Rechthoek 63"/>
                  <p:cNvSpPr/>
                  <p:nvPr/>
                </p:nvSpPr>
                <p:spPr>
                  <a:xfrm>
                    <a:off x="13164976" y="6054428"/>
                    <a:ext cx="1969277" cy="54292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grpSp>
                <p:nvGrpSpPr>
                  <p:cNvPr id="65" name="Groep 64"/>
                  <p:cNvGrpSpPr/>
                  <p:nvPr/>
                </p:nvGrpSpPr>
                <p:grpSpPr>
                  <a:xfrm>
                    <a:off x="13214777" y="6112607"/>
                    <a:ext cx="145227" cy="129517"/>
                    <a:chOff x="12287399" y="5999447"/>
                    <a:chExt cx="194830" cy="173755"/>
                  </a:xfrm>
                </p:grpSpPr>
                <p:sp>
                  <p:nvSpPr>
                    <p:cNvPr id="68" name="Afgeronde rechthoek 67"/>
                    <p:cNvSpPr/>
                    <p:nvPr/>
                  </p:nvSpPr>
                  <p:spPr>
                    <a:xfrm>
                      <a:off x="12287399" y="5999447"/>
                      <a:ext cx="194830" cy="173755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6350"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69" name="Rechthoek 68"/>
                    <p:cNvSpPr/>
                    <p:nvPr/>
                  </p:nvSpPr>
                  <p:spPr>
                    <a:xfrm>
                      <a:off x="12309962" y="6064143"/>
                      <a:ext cx="67808" cy="88816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0" name="Rechthoek 69"/>
                    <p:cNvSpPr/>
                    <p:nvPr/>
                  </p:nvSpPr>
                  <p:spPr>
                    <a:xfrm>
                      <a:off x="12311695" y="6025633"/>
                      <a:ext cx="144676" cy="19389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1" name="Rechthoek 70"/>
                    <p:cNvSpPr/>
                    <p:nvPr/>
                  </p:nvSpPr>
                  <p:spPr>
                    <a:xfrm>
                      <a:off x="12394634" y="6067091"/>
                      <a:ext cx="61356" cy="12040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2" name="Rechthoek 71"/>
                    <p:cNvSpPr/>
                    <p:nvPr/>
                  </p:nvSpPr>
                  <p:spPr>
                    <a:xfrm>
                      <a:off x="12398009" y="6099631"/>
                      <a:ext cx="41906" cy="13244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73" name="Rechthoek 72"/>
                    <p:cNvSpPr/>
                    <p:nvPr/>
                  </p:nvSpPr>
                  <p:spPr>
                    <a:xfrm>
                      <a:off x="12394634" y="6135009"/>
                      <a:ext cx="61356" cy="12040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  <p:sp>
                <p:nvSpPr>
                  <p:cNvPr id="66" name="Rechthoek 65"/>
                  <p:cNvSpPr/>
                  <p:nvPr/>
                </p:nvSpPr>
                <p:spPr>
                  <a:xfrm>
                    <a:off x="13424745" y="6062530"/>
                    <a:ext cx="775648" cy="29424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nl-NL" sz="1100"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Indeling</a:t>
                    </a:r>
                  </a:p>
                </p:txBody>
              </p:sp>
              <p:sp>
                <p:nvSpPr>
                  <p:cNvPr id="67" name="Gelijkbenige driehoek 66"/>
                  <p:cNvSpPr/>
                  <p:nvPr/>
                </p:nvSpPr>
                <p:spPr>
                  <a:xfrm rot="5400000">
                    <a:off x="14952381" y="6150144"/>
                    <a:ext cx="105309" cy="57157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nl-NL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62" name="Afgeronde rechthoek 61"/>
                <p:cNvSpPr/>
                <p:nvPr/>
              </p:nvSpPr>
              <p:spPr>
                <a:xfrm>
                  <a:off x="13098875" y="6299992"/>
                  <a:ext cx="1962093" cy="268314"/>
                </a:xfrm>
                <a:prstGeom prst="roundRect">
                  <a:avLst/>
                </a:prstGeom>
                <a:gradFill>
                  <a:gsLst>
                    <a:gs pos="0">
                      <a:srgbClr val="FFF2BD"/>
                    </a:gs>
                    <a:gs pos="34000">
                      <a:srgbClr val="FFE98B"/>
                    </a:gs>
                    <a:gs pos="78000">
                      <a:srgbClr val="FFF5C9"/>
                    </a:gs>
                    <a:gs pos="59000">
                      <a:srgbClr val="FFE98B"/>
                    </a:gs>
                  </a:gsLst>
                  <a:lin ang="5400000" scaled="0"/>
                </a:gradFill>
                <a:ln w="635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24000" rtlCol="0" anchor="ctr"/>
                <a:lstStyle/>
                <a:p>
                  <a:r>
                    <a:rPr lang="nl-NL" sz="1200">
                      <a:solidFill>
                        <a:schemeClr val="tx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Dia herstellen</a:t>
                  </a:r>
                </a:p>
              </p:txBody>
            </p:sp>
            <p:pic>
              <p:nvPicPr>
                <p:cNvPr id="63" name="Picture 3"/>
                <p:cNvPicPr>
                  <a:picLocks noChangeAspect="1" noChangeArrowheads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49717" y="6378357"/>
                  <a:ext cx="178436" cy="2884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49" name="Tijdelijke aanduiding voor tekst 25">
            <a:extLst>
              <a:ext uri="{FF2B5EF4-FFF2-40B4-BE49-F238E27FC236}">
                <a16:creationId xmlns:a16="http://schemas.microsoft.com/office/drawing/2014/main" id="{F781CD5B-A411-4B85-9DCD-09B396BC11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1707" y="6112847"/>
            <a:ext cx="2646577" cy="588126"/>
          </a:xfrm>
          <a:blipFill dpi="0" rotWithShape="1">
            <a:blip r:embed="rId7"/>
            <a:srcRect/>
            <a:stretch>
              <a:fillRect l="1222"/>
            </a:stretch>
          </a:blipFill>
        </p:spPr>
        <p:txBody>
          <a:bodyPr/>
          <a:lstStyle>
            <a:lvl1pPr marL="0" indent="0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52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07.04.2026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5.png"/><Relationship Id="rId3" Type="http://schemas.openxmlformats.org/officeDocument/2006/relationships/tags" Target="../tags/tag3.xml"/><Relationship Id="rId7" Type="http://schemas.openxmlformats.org/officeDocument/2006/relationships/image" Target="../media/image11.jpeg"/><Relationship Id="rId12" Type="http://schemas.openxmlformats.org/officeDocument/2006/relationships/image" Target="../media/image2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17.png"/><Relationship Id="rId10" Type="http://schemas.openxmlformats.org/officeDocument/2006/relationships/image" Target="../media/image14.svg"/><Relationship Id="rId4" Type="http://schemas.openxmlformats.org/officeDocument/2006/relationships/tags" Target="../tags/tag4.xml"/><Relationship Id="rId9" Type="http://schemas.openxmlformats.org/officeDocument/2006/relationships/image" Target="../media/image13.png"/><Relationship Id="rId14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0EBA6-98E0-0B7F-AB12-583ED9F3B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D3A9501-2F59-089B-7C77-D1B89BE307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2" t="21276" r="22973" b="14797"/>
          <a:stretch>
            <a:fillRect/>
          </a:stretch>
        </p:blipFill>
        <p:spPr>
          <a:xfrm>
            <a:off x="4685031" y="0"/>
            <a:ext cx="7506969" cy="6858000"/>
          </a:xfrm>
          <a:prstGeom prst="rect">
            <a:avLst/>
          </a:prstGeom>
        </p:spPr>
      </p:pic>
      <p:pic>
        <p:nvPicPr>
          <p:cNvPr id="3" name="FLAMMEN GIF" descr="Afbeelding met ster, nacht, nachtelijke hemel&#10;&#10;Automatisch gegenereerde beschrijving">
            <a:extLst>
              <a:ext uri="{FF2B5EF4-FFF2-40B4-BE49-F238E27FC236}">
                <a16:creationId xmlns:a16="http://schemas.microsoft.com/office/drawing/2014/main" id="{BCC7477D-E9B7-663E-CB66-8A19A199159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59534" y="-174464"/>
            <a:ext cx="6557964" cy="7506969"/>
          </a:xfrm>
          <a:prstGeom prst="rect">
            <a:avLst/>
          </a:prstGeom>
        </p:spPr>
      </p:pic>
      <p:pic>
        <p:nvPicPr>
          <p:cNvPr id="15" name="FLAMMEN GIF" descr="Afbeelding met ster, nacht, nachtelijke hemel&#10;&#10;Automatisch gegenereerde beschrijving">
            <a:extLst>
              <a:ext uri="{FF2B5EF4-FFF2-40B4-BE49-F238E27FC236}">
                <a16:creationId xmlns:a16="http://schemas.microsoft.com/office/drawing/2014/main" id="{1A3FE46A-24B6-F03B-2D39-AD930467B6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8869" y="300038"/>
            <a:ext cx="7893132" cy="655796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F050CF-D89C-A084-DEE8-519915260A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03020" y="0"/>
            <a:ext cx="1088898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AA42128-416E-DAC2-5013-902360B91A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6550" y="300038"/>
            <a:ext cx="3450590" cy="65620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8FBE355E-095C-DF83-0577-1C39166E065F}"/>
              </a:ext>
            </a:extLst>
          </p:cNvPr>
          <p:cNvSpPr txBox="1">
            <a:spLocks/>
          </p:cNvSpPr>
          <p:nvPr/>
        </p:nvSpPr>
        <p:spPr>
          <a:xfrm>
            <a:off x="336550" y="1536357"/>
            <a:ext cx="6673850" cy="38486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3943" rtl="0" eaLnBrk="1" latinLnBrk="0" hangingPunct="1">
              <a:spcBef>
                <a:spcPct val="0"/>
              </a:spcBef>
              <a:buNone/>
              <a:defRPr sz="2399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6000">
                <a:solidFill>
                  <a:srgbClr val="004582"/>
                </a:solidFill>
                <a:latin typeface="Frutiger LT Std 55 Roman"/>
              </a:rPr>
              <a:t>DOOR 010</a:t>
            </a:r>
            <a:endParaRPr lang="nl-NL" sz="6000" dirty="0">
              <a:solidFill>
                <a:srgbClr val="004582"/>
              </a:solidFill>
              <a:latin typeface="Frutiger LT Std 55 Roman" panose="020B0602020204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C58E04A-5A06-C39A-67F3-F5F75D622700}"/>
              </a:ext>
            </a:extLst>
          </p:cNvPr>
          <p:cNvSpPr txBox="1">
            <a:spLocks/>
          </p:cNvSpPr>
          <p:nvPr/>
        </p:nvSpPr>
        <p:spPr>
          <a:xfrm>
            <a:off x="444425" y="2533043"/>
            <a:ext cx="5159600" cy="6036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3943">
              <a:defRPr/>
            </a:pPr>
            <a:r>
              <a:rPr lang="nl-NL" sz="2000" dirty="0">
                <a:solidFill>
                  <a:srgbClr val="004582"/>
                </a:solidFill>
                <a:ea typeface="+mj-lt"/>
                <a:cs typeface="+mj-lt"/>
              </a:rPr>
              <a:t>Langer doorwerken in een bezwarende functie </a:t>
            </a:r>
            <a:endParaRPr lang="en-US" sz="2000" dirty="0"/>
          </a:p>
          <a:p>
            <a:pPr algn="l" defTabSz="913943">
              <a:defRPr/>
            </a:pPr>
            <a:r>
              <a:rPr lang="nl-NL" sz="2000" dirty="0">
                <a:solidFill>
                  <a:srgbClr val="004582"/>
                </a:solidFill>
                <a:ea typeface="+mj-lt"/>
                <a:cs typeface="+mj-lt"/>
              </a:rPr>
              <a:t>bij Brandweer Rotterdam-Rijnmond</a:t>
            </a:r>
            <a:endParaRPr lang="nl-NL" sz="2000" dirty="0"/>
          </a:p>
          <a:p>
            <a:pPr marL="0" marR="0" lvl="0" indent="0" algn="l" defTabSz="91394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b="0" dirty="0">
              <a:solidFill>
                <a:srgbClr val="004582"/>
              </a:solidFill>
              <a:latin typeface="Frutiger LT Std 45 Light" panose="020B0402020204020204" pitchFamily="34" charset="0"/>
            </a:endParaRPr>
          </a:p>
          <a:p>
            <a:pPr marL="0" marR="0" lvl="0" indent="0" algn="l" defTabSz="91394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004582"/>
              </a:solidFill>
              <a:effectLst/>
              <a:uLnTx/>
              <a:uFillTx/>
              <a:latin typeface="Frutiger LT Std 45 Light" panose="020B0402020204020204" pitchFamily="34" charset="0"/>
              <a:ea typeface="+mj-ea"/>
              <a:cs typeface="+mj-cs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endParaRPr lang="nl-NL" sz="1600" b="0" dirty="0">
              <a:solidFill>
                <a:srgbClr val="004582"/>
              </a:solidFill>
              <a:latin typeface="Frutiger LT Std 45 Light"/>
            </a:endParaRPr>
          </a:p>
          <a:p>
            <a:pPr algn="l" defTabSz="913943">
              <a:defRPr/>
            </a:pPr>
            <a:r>
              <a:rPr lang="nl-NL" sz="1600" b="0" dirty="0">
                <a:solidFill>
                  <a:srgbClr val="004582"/>
                </a:solidFill>
                <a:latin typeface="Frutiger LT Std 45 Light"/>
              </a:rPr>
              <a:t>Marko Redelijkheid </a:t>
            </a:r>
          </a:p>
          <a:p>
            <a:pPr algn="l" defTabSz="913943">
              <a:defRPr/>
            </a:pPr>
            <a:r>
              <a:rPr lang="nl-NL" sz="1600" b="0" dirty="0">
                <a:solidFill>
                  <a:srgbClr val="004582"/>
                </a:solidFill>
                <a:latin typeface="Frutiger LT Std 45 Light"/>
              </a:rPr>
              <a:t>Directeur Brandweer Veiligheidsregio Rotterdam-Rijnmond </a:t>
            </a:r>
            <a:endParaRPr lang="nl-NL" sz="1600" b="0" i="0" u="none" strike="noStrike" kern="1200" cap="none" spc="0" normalizeH="0" baseline="0" noProof="0" dirty="0">
              <a:ln>
                <a:noFill/>
              </a:ln>
              <a:solidFill>
                <a:srgbClr val="004582"/>
              </a:solidFill>
              <a:effectLst/>
              <a:uLnTx/>
              <a:uFillTx/>
              <a:latin typeface="Frutiger LT Std 45 Light" panose="020B0402020204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C3E27A-DF92-3FBF-EE70-08C8BB011637}"/>
              </a:ext>
            </a:extLst>
          </p:cNvPr>
          <p:cNvGrpSpPr/>
          <p:nvPr/>
        </p:nvGrpSpPr>
        <p:grpSpPr>
          <a:xfrm>
            <a:off x="3980863" y="5808955"/>
            <a:ext cx="2115137" cy="484188"/>
            <a:chOff x="3163252" y="5808955"/>
            <a:chExt cx="2115137" cy="48418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3B0F52CD-7F93-76FF-D3C0-362B940E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163252" y="5808955"/>
              <a:ext cx="2115137" cy="484188"/>
            </a:xfrm>
            <a:prstGeom prst="rect">
              <a:avLst/>
            </a:prstGeom>
          </p:spPr>
        </p:pic>
        <p:sp>
          <p:nvSpPr>
            <p:cNvPr id="14" name="Titel 1">
              <a:extLst>
                <a:ext uri="{FF2B5EF4-FFF2-40B4-BE49-F238E27FC236}">
                  <a16:creationId xmlns:a16="http://schemas.microsoft.com/office/drawing/2014/main" id="{1D329232-4CFC-3F21-2008-67C0FD081F8E}"/>
                </a:ext>
              </a:extLst>
            </p:cNvPr>
            <p:cNvSpPr txBox="1">
              <a:spLocks/>
            </p:cNvSpPr>
            <p:nvPr/>
          </p:nvSpPr>
          <p:spPr>
            <a:xfrm>
              <a:off x="3604436" y="5899418"/>
              <a:ext cx="1232767" cy="303262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r" defTabSz="914400" rtl="0" eaLnBrk="1" latinLnBrk="0" hangingPunct="1">
                <a:spcBef>
                  <a:spcPct val="0"/>
                </a:spcBef>
                <a:buNone/>
                <a:defRPr sz="3600" b="1" kern="1200">
                  <a:solidFill>
                    <a:schemeClr val="accent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defTabSz="913943">
                <a:defRPr/>
              </a:pPr>
              <a:r>
                <a:rPr lang="nl-NL" sz="1750">
                  <a:solidFill>
                    <a:schemeClr val="bg1"/>
                  </a:solidFill>
                  <a:latin typeface="Frutiger LT Std 45 Light"/>
                </a:rPr>
                <a:t>09-04-2026 </a:t>
              </a:r>
              <a:endParaRPr lang="nl-NL" sz="17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utiger LT Std 45 Light" panose="020B0402020204020204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1ABE56C-58E2-8E9C-DBF0-418BBD9EB89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44874" r="28293" b="13058"/>
          <a:stretch>
            <a:fillRect/>
          </a:stretch>
        </p:blipFill>
        <p:spPr>
          <a:xfrm>
            <a:off x="5820025" y="2533649"/>
            <a:ext cx="5523136" cy="45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64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41525-3A73-EFB3-CB92-9AF9D70D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Kazerne Baan 24/7 - YouTube">
            <a:extLst>
              <a:ext uri="{FF2B5EF4-FFF2-40B4-BE49-F238E27FC236}">
                <a16:creationId xmlns:a16="http://schemas.microsoft.com/office/drawing/2014/main" id="{803826BC-E40E-7939-9CBF-A3D4FC6709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63" t="7900" r="-963" b="16763"/>
          <a:stretch>
            <a:fillRect/>
          </a:stretch>
        </p:blipFill>
        <p:spPr>
          <a:xfrm>
            <a:off x="6096001" y="855462"/>
            <a:ext cx="5736019" cy="4321338"/>
          </a:xfrm>
          <a:prstGeom prst="roundRect">
            <a:avLst>
              <a:gd name="adj" fmla="val 6187"/>
            </a:avLst>
          </a:prstGeom>
          <a:noFill/>
        </p:spPr>
      </p:pic>
      <p:sp>
        <p:nvSpPr>
          <p:cNvPr id="4" name="Tijdelijke aanduiding voor verticale tekst 3">
            <a:extLst>
              <a:ext uri="{FF2B5EF4-FFF2-40B4-BE49-F238E27FC236}">
                <a16:creationId xmlns:a16="http://schemas.microsoft.com/office/drawing/2014/main" id="{79BF741F-E6C5-2CD5-3F09-6343EB5FD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9813" y="1518901"/>
            <a:ext cx="5736187" cy="38237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/>
              <a:t>Landelijk ‘tweede loopbaanbeleid’ sinds 2006</a:t>
            </a:r>
          </a:p>
          <a:p>
            <a:r>
              <a:rPr lang="nl-NL" sz="2000"/>
              <a:t>Uitstroom, kosten, krapte arbeidsmarkt, bezetting onder druk</a:t>
            </a:r>
          </a:p>
          <a:p>
            <a:r>
              <a:rPr lang="nl-NL" sz="2000"/>
              <a:t>Behoefte aan toekomstzekerheid en behoud personeel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60EE12B-F1D2-9F2E-927B-20116CEF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3" y="863868"/>
            <a:ext cx="5736187" cy="384862"/>
          </a:xfrm>
        </p:spPr>
        <p:txBody>
          <a:bodyPr anchor="t">
            <a:noAutofit/>
          </a:bodyPr>
          <a:lstStyle/>
          <a:p>
            <a:r>
              <a:rPr lang="nl-NL" sz="3200">
                <a:latin typeface="Frutiger LT Std 55 Roman"/>
              </a:rPr>
              <a:t>Aanleiding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9B8D5B-959B-0724-6252-40FBACEEBE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264275"/>
            <a:ext cx="1789906" cy="340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Brandweer Rotterdam-Rijnmond te zien in nieuwe serie SBS6 - Website VRR">
            <a:extLst>
              <a:ext uri="{FF2B5EF4-FFF2-40B4-BE49-F238E27FC236}">
                <a16:creationId xmlns:a16="http://schemas.microsoft.com/office/drawing/2014/main" id="{E89D3F98-822F-B493-629A-6F52400AEF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784" r="5784"/>
          <a:stretch/>
        </p:blipFill>
        <p:spPr>
          <a:xfrm>
            <a:off x="6096001" y="1105086"/>
            <a:ext cx="5736186" cy="3817432"/>
          </a:xfrm>
          <a:prstGeom prst="roundRect">
            <a:avLst>
              <a:gd name="adj" fmla="val 6187"/>
            </a:avLst>
          </a:prstGeom>
          <a:solidFill>
            <a:prstClr val="white">
              <a:lumMod val="85000"/>
            </a:prstClr>
          </a:solidFill>
        </p:spPr>
      </p:pic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39294BC-D47D-B486-C607-11738ADAB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6809" y="1517122"/>
            <a:ext cx="5736187" cy="38237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Langer doorwerken mogelijk maken:  </a:t>
            </a:r>
            <a:r>
              <a:rPr lang="nl-NL" sz="2000"/>
              <a:t>&gt;20 jaar, ook in repressie </a:t>
            </a:r>
            <a:endParaRPr lang="nl-NL" sz="2000" dirty="0"/>
          </a:p>
          <a:p>
            <a:r>
              <a:rPr lang="nl-NL" sz="2000" dirty="0"/>
              <a:t>Meer regie voor medewerker</a:t>
            </a:r>
          </a:p>
          <a:p>
            <a:r>
              <a:rPr lang="nl-NL" sz="2000" dirty="0"/>
              <a:t>Duurzame inzetbaarheid centraal</a:t>
            </a:r>
          </a:p>
          <a:p>
            <a:r>
              <a:rPr lang="nl-NL" sz="2000" dirty="0"/>
              <a:t>Doelgroep: Medewerkers die na 2006 zijn gestart in een bezwarende functie en vallen onder het eerder vastgestelde tweede loopbaanbeleid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93EE9D2-557A-C483-9594-E77FAAFB1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>
                <a:latin typeface="Frutiger LT Std 55 Roman"/>
              </a:rPr>
              <a:t>Doel DOOR 010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3B6948E-5D55-F5E5-FC77-6C70C40439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89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1">
            <a:extLst>
              <a:ext uri="{FF2B5EF4-FFF2-40B4-BE49-F238E27FC236}">
                <a16:creationId xmlns:a16="http://schemas.microsoft.com/office/drawing/2014/main" id="{DBE7570D-A3FC-7B2A-2BF5-E5954E2323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6178" r="7192"/>
          <a:stretch>
            <a:fillRect/>
          </a:stretch>
        </p:blipFill>
        <p:spPr>
          <a:xfrm>
            <a:off x="6589259" y="1948765"/>
            <a:ext cx="4716964" cy="2969334"/>
          </a:xfrm>
          <a:prstGeom prst="roundRect">
            <a:avLst>
              <a:gd name="adj" fmla="val 6187"/>
            </a:avLst>
          </a:prstGeom>
          <a:noFill/>
        </p:spPr>
      </p:pic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95B8515-7E66-BCB6-3E69-0D0253158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9813" y="1518804"/>
            <a:ext cx="5736187" cy="38237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/>
              <a:t>Onder voorwaarden de mogelijkheid om in Rotterdam-Rijnmond langer dan 20 jaar in dienst te blijven: </a:t>
            </a:r>
            <a:endParaRPr lang="nl-NL" sz="2000" dirty="0"/>
          </a:p>
          <a:p>
            <a:pPr lvl="1"/>
            <a:r>
              <a:rPr lang="nl-NL" sz="2000"/>
              <a:t>Verlening per 2 jaar na 20 jaar</a:t>
            </a:r>
            <a:endParaRPr lang="nl-NL" sz="2000" dirty="0"/>
          </a:p>
          <a:p>
            <a:pPr lvl="1"/>
            <a:r>
              <a:rPr lang="nl-NL" sz="2000"/>
              <a:t>Doorwerken tot maximaal 8 jaar voor AOW</a:t>
            </a:r>
            <a:endParaRPr lang="nl-NL" sz="2000" dirty="0"/>
          </a:p>
          <a:p>
            <a:r>
              <a:rPr lang="nl-NL" sz="2000"/>
              <a:t>Daarna afbouwfase richting pensioen.</a:t>
            </a:r>
            <a:endParaRPr lang="nl-NL" sz="2000" dirty="0"/>
          </a:p>
          <a:p>
            <a:endParaRPr lang="nl-NL" sz="2000" dirty="0"/>
          </a:p>
          <a:p>
            <a:r>
              <a:rPr lang="nl-NL" sz="2000"/>
              <a:t>2 keuzemogelijkheden:</a:t>
            </a:r>
            <a:endParaRPr lang="nl-NL" sz="2000" dirty="0"/>
          </a:p>
          <a:p>
            <a:pPr lvl="1"/>
            <a:r>
              <a:rPr lang="nl-NL" sz="2000"/>
              <a:t>Behouden repressieve functie</a:t>
            </a:r>
            <a:endParaRPr lang="nl-NL" sz="2000" dirty="0"/>
          </a:p>
          <a:p>
            <a:pPr lvl="1"/>
            <a:r>
              <a:rPr lang="nl-NL" sz="2000"/>
              <a:t>Ander werk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5AC0FC7-941E-D0E1-009C-6A9D7331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3" y="863868"/>
            <a:ext cx="5736187" cy="384862"/>
          </a:xfrm>
        </p:spPr>
        <p:txBody>
          <a:bodyPr anchor="t">
            <a:noAutofit/>
          </a:bodyPr>
          <a:lstStyle/>
          <a:p>
            <a:r>
              <a:rPr lang="nl-NL" sz="3200">
                <a:latin typeface="Frutiger LT Std 55 Roman"/>
              </a:rPr>
              <a:t>Kern van het beleid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93680D1-CB22-5CCB-6227-2DF73E92FF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264275"/>
            <a:ext cx="1789906" cy="340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6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DBED4B2-1AAD-BFE1-D460-48D17D9265A6}"/>
              </a:ext>
            </a:extLst>
          </p:cNvPr>
          <p:cNvSpPr/>
          <p:nvPr/>
        </p:nvSpPr>
        <p:spPr>
          <a:xfrm>
            <a:off x="0" y="1446414"/>
            <a:ext cx="6184306" cy="8243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9E1A710-1EA4-F641-1D69-DF092E864929}"/>
              </a:ext>
            </a:extLst>
          </p:cNvPr>
          <p:cNvCxnSpPr>
            <a:cxnSpLocks/>
          </p:cNvCxnSpPr>
          <p:nvPr/>
        </p:nvCxnSpPr>
        <p:spPr>
          <a:xfrm>
            <a:off x="1303665" y="1498940"/>
            <a:ext cx="0" cy="50707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4CB370A-20B1-55D5-053B-D76339D85F05}"/>
              </a:ext>
            </a:extLst>
          </p:cNvPr>
          <p:cNvCxnSpPr>
            <a:cxnSpLocks/>
          </p:cNvCxnSpPr>
          <p:nvPr/>
        </p:nvCxnSpPr>
        <p:spPr>
          <a:xfrm>
            <a:off x="2787430" y="1463773"/>
            <a:ext cx="0" cy="50707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63F1917-69A7-59C6-E040-6303973ABC91}"/>
              </a:ext>
            </a:extLst>
          </p:cNvPr>
          <p:cNvCxnSpPr>
            <a:cxnSpLocks/>
          </p:cNvCxnSpPr>
          <p:nvPr/>
        </p:nvCxnSpPr>
        <p:spPr>
          <a:xfrm>
            <a:off x="3955474" y="1509516"/>
            <a:ext cx="0" cy="288522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DD6E429E-4F37-8B3C-E00B-6F3EDC816437}"/>
              </a:ext>
            </a:extLst>
          </p:cNvPr>
          <p:cNvCxnSpPr/>
          <p:nvPr/>
        </p:nvCxnSpPr>
        <p:spPr>
          <a:xfrm>
            <a:off x="0" y="2270760"/>
            <a:ext cx="11887200" cy="0"/>
          </a:xfrm>
          <a:prstGeom prst="straightConnector1">
            <a:avLst/>
          </a:prstGeom>
          <a:ln w="41275"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01A78A26-7B96-61AC-105D-3141F4D4449A}"/>
              </a:ext>
            </a:extLst>
          </p:cNvPr>
          <p:cNvSpPr txBox="1"/>
          <p:nvPr/>
        </p:nvSpPr>
        <p:spPr>
          <a:xfrm>
            <a:off x="59709" y="1509516"/>
            <a:ext cx="1923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Jaar </a:t>
            </a:r>
          </a:p>
          <a:p>
            <a:r>
              <a:rPr lang="nl-NL" sz="2000" dirty="0">
                <a:solidFill>
                  <a:schemeClr val="accent2"/>
                </a:solidFill>
              </a:rPr>
              <a:t>0 t/m 10 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BF6334C-64E6-7F39-2B77-2271A72AD28F}"/>
              </a:ext>
            </a:extLst>
          </p:cNvPr>
          <p:cNvSpPr txBox="1"/>
          <p:nvPr/>
        </p:nvSpPr>
        <p:spPr>
          <a:xfrm>
            <a:off x="1403797" y="1509516"/>
            <a:ext cx="1923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Jaar </a:t>
            </a:r>
          </a:p>
          <a:p>
            <a:r>
              <a:rPr lang="nl-NL" sz="2000" dirty="0">
                <a:solidFill>
                  <a:schemeClr val="accent2"/>
                </a:solidFill>
              </a:rPr>
              <a:t>10 t/m 14 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E1D2B0D6-564D-AD6F-F5BA-09779D879791}"/>
              </a:ext>
            </a:extLst>
          </p:cNvPr>
          <p:cNvSpPr txBox="1"/>
          <p:nvPr/>
        </p:nvSpPr>
        <p:spPr>
          <a:xfrm>
            <a:off x="2775075" y="1484232"/>
            <a:ext cx="158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Uiterlijk  </a:t>
            </a:r>
          </a:p>
          <a:p>
            <a:r>
              <a:rPr lang="nl-NL" sz="2000" dirty="0">
                <a:solidFill>
                  <a:schemeClr val="accent2"/>
                </a:solidFill>
              </a:rPr>
              <a:t>14 jaar 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ADCD638-5368-DD64-71FE-4804DBEB34C4}"/>
              </a:ext>
            </a:extLst>
          </p:cNvPr>
          <p:cNvSpPr txBox="1"/>
          <p:nvPr/>
        </p:nvSpPr>
        <p:spPr>
          <a:xfrm>
            <a:off x="4032886" y="1792008"/>
            <a:ext cx="1923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Jaar 15 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F930123-5BF4-6E62-3011-1B0E66CE081C}"/>
              </a:ext>
            </a:extLst>
          </p:cNvPr>
          <p:cNvSpPr txBox="1"/>
          <p:nvPr/>
        </p:nvSpPr>
        <p:spPr>
          <a:xfrm>
            <a:off x="5123518" y="1789460"/>
            <a:ext cx="1923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Jaar 19 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94F7E98-1975-0401-0D34-685CF52D4FA6}"/>
              </a:ext>
            </a:extLst>
          </p:cNvPr>
          <p:cNvSpPr txBox="1"/>
          <p:nvPr/>
        </p:nvSpPr>
        <p:spPr>
          <a:xfrm>
            <a:off x="6229366" y="1755728"/>
            <a:ext cx="1923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accent2"/>
                </a:solidFill>
              </a:rPr>
              <a:t>Jaar &lt;20 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B6F562B-F757-35DD-5C60-1BAD8C54A318}"/>
              </a:ext>
            </a:extLst>
          </p:cNvPr>
          <p:cNvSpPr/>
          <p:nvPr/>
        </p:nvSpPr>
        <p:spPr>
          <a:xfrm>
            <a:off x="0" y="3712165"/>
            <a:ext cx="7302376" cy="6377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61E98561-786C-91CC-B835-F07C59176020}"/>
              </a:ext>
            </a:extLst>
          </p:cNvPr>
          <p:cNvSpPr txBox="1"/>
          <p:nvPr/>
        </p:nvSpPr>
        <p:spPr>
          <a:xfrm>
            <a:off x="78970" y="3826066"/>
            <a:ext cx="387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VERLOFSPRAREN door medewerker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A64BC444-8CDB-8C28-03EB-A822A15A1D15}"/>
              </a:ext>
            </a:extLst>
          </p:cNvPr>
          <p:cNvSpPr/>
          <p:nvPr/>
        </p:nvSpPr>
        <p:spPr>
          <a:xfrm>
            <a:off x="89356" y="5210611"/>
            <a:ext cx="1166926" cy="756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600" dirty="0"/>
              <a:t>Werken </a:t>
            </a:r>
          </a:p>
          <a:p>
            <a:r>
              <a:rPr lang="nl-NL" sz="1600" dirty="0"/>
              <a:t>Aan vak- manschap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32209995-C46C-5A2B-66B4-CA5442ECD616}"/>
              </a:ext>
            </a:extLst>
          </p:cNvPr>
          <p:cNvSpPr/>
          <p:nvPr/>
        </p:nvSpPr>
        <p:spPr>
          <a:xfrm>
            <a:off x="1357406" y="5216176"/>
            <a:ext cx="1320870" cy="756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Oriëntatie-fase</a:t>
            </a:r>
            <a:endParaRPr lang="nl-NL" sz="1600" dirty="0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614A7CBB-C526-BEEF-9CC5-99D9F7883BF1}"/>
              </a:ext>
            </a:extLst>
          </p:cNvPr>
          <p:cNvSpPr txBox="1"/>
          <p:nvPr/>
        </p:nvSpPr>
        <p:spPr>
          <a:xfrm>
            <a:off x="5180169" y="3694123"/>
            <a:ext cx="1922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Aanvraag verlening </a:t>
            </a:r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464DF70D-27BC-AEB0-1350-1A25760E9EEF}"/>
              </a:ext>
            </a:extLst>
          </p:cNvPr>
          <p:cNvSpPr/>
          <p:nvPr/>
        </p:nvSpPr>
        <p:spPr>
          <a:xfrm>
            <a:off x="2850823" y="4916895"/>
            <a:ext cx="1674315" cy="134389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 b="1" dirty="0"/>
              <a:t>Opstellen loopbaanplan 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A2B8555A-A1C8-9A08-E478-F2E2E9DAFA91}"/>
              </a:ext>
            </a:extLst>
          </p:cNvPr>
          <p:cNvSpPr/>
          <p:nvPr/>
        </p:nvSpPr>
        <p:spPr>
          <a:xfrm>
            <a:off x="4689770" y="4785176"/>
            <a:ext cx="7412873" cy="5169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dirty="0"/>
              <a:t>Individueel loopbaan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8B558267-F530-CCEE-A92A-BD09103D4B76}"/>
              </a:ext>
            </a:extLst>
          </p:cNvPr>
          <p:cNvSpPr/>
          <p:nvPr/>
        </p:nvSpPr>
        <p:spPr>
          <a:xfrm>
            <a:off x="4804747" y="5771209"/>
            <a:ext cx="3187929" cy="4707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loopbaan </a:t>
            </a:r>
          </a:p>
        </p:txBody>
      </p:sp>
      <p:cxnSp>
        <p:nvCxnSpPr>
          <p:cNvPr id="35" name="Rechte verbindingslijn met pijl 34">
            <a:extLst>
              <a:ext uri="{FF2B5EF4-FFF2-40B4-BE49-F238E27FC236}">
                <a16:creationId xmlns:a16="http://schemas.microsoft.com/office/drawing/2014/main" id="{0B4C912A-8020-87E5-331C-7B7E04A88977}"/>
              </a:ext>
            </a:extLst>
          </p:cNvPr>
          <p:cNvCxnSpPr>
            <a:cxnSpLocks/>
          </p:cNvCxnSpPr>
          <p:nvPr/>
        </p:nvCxnSpPr>
        <p:spPr>
          <a:xfrm>
            <a:off x="6398712" y="5330666"/>
            <a:ext cx="0" cy="3863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met pijl 37">
            <a:extLst>
              <a:ext uri="{FF2B5EF4-FFF2-40B4-BE49-F238E27FC236}">
                <a16:creationId xmlns:a16="http://schemas.microsoft.com/office/drawing/2014/main" id="{5F29EA88-DA59-67A3-16E4-D48CDCFF1940}"/>
              </a:ext>
            </a:extLst>
          </p:cNvPr>
          <p:cNvCxnSpPr>
            <a:cxnSpLocks/>
          </p:cNvCxnSpPr>
          <p:nvPr/>
        </p:nvCxnSpPr>
        <p:spPr>
          <a:xfrm flipV="1">
            <a:off x="5823823" y="4369457"/>
            <a:ext cx="0" cy="4157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EFC91529-1C32-02DD-48FC-5DB734BB9B1B}"/>
              </a:ext>
            </a:extLst>
          </p:cNvPr>
          <p:cNvCxnSpPr>
            <a:cxnSpLocks/>
          </p:cNvCxnSpPr>
          <p:nvPr/>
        </p:nvCxnSpPr>
        <p:spPr>
          <a:xfrm>
            <a:off x="5124629" y="1484232"/>
            <a:ext cx="0" cy="288522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5A1D7535-55A8-7DF7-9DA0-51D6ED944AC9}"/>
              </a:ext>
            </a:extLst>
          </p:cNvPr>
          <p:cNvCxnSpPr>
            <a:cxnSpLocks/>
          </p:cNvCxnSpPr>
          <p:nvPr/>
        </p:nvCxnSpPr>
        <p:spPr>
          <a:xfrm flipV="1">
            <a:off x="7510194" y="917800"/>
            <a:ext cx="0" cy="438430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F3E1F1B4-46CB-7D71-63DF-F65CE7AFC651}"/>
              </a:ext>
            </a:extLst>
          </p:cNvPr>
          <p:cNvCxnSpPr>
            <a:cxnSpLocks/>
          </p:cNvCxnSpPr>
          <p:nvPr/>
        </p:nvCxnSpPr>
        <p:spPr>
          <a:xfrm flipV="1">
            <a:off x="9574520" y="937098"/>
            <a:ext cx="0" cy="43650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met pijl 44">
            <a:extLst>
              <a:ext uri="{FF2B5EF4-FFF2-40B4-BE49-F238E27FC236}">
                <a16:creationId xmlns:a16="http://schemas.microsoft.com/office/drawing/2014/main" id="{407E4765-61EE-4056-4AA3-BAA0D16162BA}"/>
              </a:ext>
            </a:extLst>
          </p:cNvPr>
          <p:cNvCxnSpPr>
            <a:cxnSpLocks/>
            <a:stCxn id="29" idx="6"/>
          </p:cNvCxnSpPr>
          <p:nvPr/>
        </p:nvCxnSpPr>
        <p:spPr>
          <a:xfrm flipV="1">
            <a:off x="4525138" y="5343178"/>
            <a:ext cx="233692" cy="245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>
            <a:extLst>
              <a:ext uri="{FF2B5EF4-FFF2-40B4-BE49-F238E27FC236}">
                <a16:creationId xmlns:a16="http://schemas.microsoft.com/office/drawing/2014/main" id="{4CB85E13-33F5-3274-C568-8D081F4429FA}"/>
              </a:ext>
            </a:extLst>
          </p:cNvPr>
          <p:cNvCxnSpPr>
            <a:cxnSpLocks/>
            <a:stCxn id="29" idx="6"/>
          </p:cNvCxnSpPr>
          <p:nvPr/>
        </p:nvCxnSpPr>
        <p:spPr>
          <a:xfrm>
            <a:off x="4525138" y="5588840"/>
            <a:ext cx="233692" cy="2802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Rechte verbindingslijn 50">
            <a:extLst>
              <a:ext uri="{FF2B5EF4-FFF2-40B4-BE49-F238E27FC236}">
                <a16:creationId xmlns:a16="http://schemas.microsoft.com/office/drawing/2014/main" id="{C1D0E666-BF3C-5CD0-82F0-91604F65BA8F}"/>
              </a:ext>
            </a:extLst>
          </p:cNvPr>
          <p:cNvCxnSpPr>
            <a:cxnSpLocks/>
          </p:cNvCxnSpPr>
          <p:nvPr/>
        </p:nvCxnSpPr>
        <p:spPr>
          <a:xfrm flipV="1">
            <a:off x="8152376" y="1624422"/>
            <a:ext cx="0" cy="367768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51">
            <a:extLst>
              <a:ext uri="{FF2B5EF4-FFF2-40B4-BE49-F238E27FC236}">
                <a16:creationId xmlns:a16="http://schemas.microsoft.com/office/drawing/2014/main" id="{4F1CDD6D-7D34-D11C-E3D1-F562E8E203DE}"/>
              </a:ext>
            </a:extLst>
          </p:cNvPr>
          <p:cNvCxnSpPr>
            <a:cxnSpLocks/>
          </p:cNvCxnSpPr>
          <p:nvPr/>
        </p:nvCxnSpPr>
        <p:spPr>
          <a:xfrm flipV="1">
            <a:off x="8857891" y="1614964"/>
            <a:ext cx="0" cy="368714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Rechte verbindingslijn 54">
            <a:extLst>
              <a:ext uri="{FF2B5EF4-FFF2-40B4-BE49-F238E27FC236}">
                <a16:creationId xmlns:a16="http://schemas.microsoft.com/office/drawing/2014/main" id="{DF82AC28-CEAE-51F8-6AEC-BA73EA71FDCF}"/>
              </a:ext>
            </a:extLst>
          </p:cNvPr>
          <p:cNvCxnSpPr>
            <a:cxnSpLocks/>
          </p:cNvCxnSpPr>
          <p:nvPr/>
        </p:nvCxnSpPr>
        <p:spPr>
          <a:xfrm flipV="1">
            <a:off x="11255183" y="887528"/>
            <a:ext cx="0" cy="441457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3C04BC91-B597-6BB0-BDAA-2C7ACD1FEDBE}"/>
              </a:ext>
            </a:extLst>
          </p:cNvPr>
          <p:cNvCxnSpPr>
            <a:cxnSpLocks/>
          </p:cNvCxnSpPr>
          <p:nvPr/>
        </p:nvCxnSpPr>
        <p:spPr>
          <a:xfrm flipV="1">
            <a:off x="10566936" y="937098"/>
            <a:ext cx="0" cy="43650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58">
            <a:extLst>
              <a:ext uri="{FF2B5EF4-FFF2-40B4-BE49-F238E27FC236}">
                <a16:creationId xmlns:a16="http://schemas.microsoft.com/office/drawing/2014/main" id="{0727C2C8-EF29-DFB0-AE06-BBB74AA89B92}"/>
              </a:ext>
            </a:extLst>
          </p:cNvPr>
          <p:cNvCxnSpPr>
            <a:cxnSpLocks/>
          </p:cNvCxnSpPr>
          <p:nvPr/>
        </p:nvCxnSpPr>
        <p:spPr>
          <a:xfrm flipV="1">
            <a:off x="7510194" y="917800"/>
            <a:ext cx="3744989" cy="1929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kstvak 64">
            <a:extLst>
              <a:ext uri="{FF2B5EF4-FFF2-40B4-BE49-F238E27FC236}">
                <a16:creationId xmlns:a16="http://schemas.microsoft.com/office/drawing/2014/main" id="{32534725-6690-7870-3EB4-EA7F86DFAC85}"/>
              </a:ext>
            </a:extLst>
          </p:cNvPr>
          <p:cNvSpPr txBox="1"/>
          <p:nvPr/>
        </p:nvSpPr>
        <p:spPr>
          <a:xfrm>
            <a:off x="7583872" y="1246876"/>
            <a:ext cx="461665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dirty="0"/>
              <a:t>1 jaar</a:t>
            </a: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6A9DC8-8DD0-F513-34B9-2F1FB86290AA}"/>
              </a:ext>
            </a:extLst>
          </p:cNvPr>
          <p:cNvSpPr txBox="1"/>
          <p:nvPr/>
        </p:nvSpPr>
        <p:spPr>
          <a:xfrm>
            <a:off x="8298680" y="1248941"/>
            <a:ext cx="461665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dirty="0"/>
              <a:t>1 jaar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38BC31D9-268E-2F2D-892A-F047DE282EB5}"/>
              </a:ext>
            </a:extLst>
          </p:cNvPr>
          <p:cNvSpPr txBox="1"/>
          <p:nvPr/>
        </p:nvSpPr>
        <p:spPr>
          <a:xfrm>
            <a:off x="9001283" y="1266240"/>
            <a:ext cx="461665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dirty="0"/>
              <a:t>1 jaar</a:t>
            </a: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AB179B50-DF0C-B945-7F70-6E8B4415FEF3}"/>
              </a:ext>
            </a:extLst>
          </p:cNvPr>
          <p:cNvSpPr txBox="1"/>
          <p:nvPr/>
        </p:nvSpPr>
        <p:spPr>
          <a:xfrm>
            <a:off x="9693578" y="989427"/>
            <a:ext cx="738664" cy="11880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dirty="0"/>
              <a:t>100 weken</a:t>
            </a:r>
          </a:p>
          <a:p>
            <a:r>
              <a:rPr lang="nl-NL" dirty="0"/>
              <a:t>2 jaar </a:t>
            </a:r>
          </a:p>
        </p:txBody>
      </p:sp>
      <p:sp>
        <p:nvSpPr>
          <p:cNvPr id="70" name="Tekstvak 69">
            <a:extLst>
              <a:ext uri="{FF2B5EF4-FFF2-40B4-BE49-F238E27FC236}">
                <a16:creationId xmlns:a16="http://schemas.microsoft.com/office/drawing/2014/main" id="{CB343457-A3AB-B847-0CBF-EB254D371BFE}"/>
              </a:ext>
            </a:extLst>
          </p:cNvPr>
          <p:cNvSpPr txBox="1"/>
          <p:nvPr/>
        </p:nvSpPr>
        <p:spPr>
          <a:xfrm>
            <a:off x="10570093" y="1178543"/>
            <a:ext cx="461665" cy="95851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dirty="0"/>
              <a:t>3 jaar</a:t>
            </a:r>
          </a:p>
        </p:txBody>
      </p:sp>
      <p:sp>
        <p:nvSpPr>
          <p:cNvPr id="81" name="Tekstvak 80">
            <a:extLst>
              <a:ext uri="{FF2B5EF4-FFF2-40B4-BE49-F238E27FC236}">
                <a16:creationId xmlns:a16="http://schemas.microsoft.com/office/drawing/2014/main" id="{CE51F42B-87DF-5335-8DBB-C01647552025}"/>
              </a:ext>
            </a:extLst>
          </p:cNvPr>
          <p:cNvSpPr txBox="1"/>
          <p:nvPr/>
        </p:nvSpPr>
        <p:spPr>
          <a:xfrm>
            <a:off x="7531078" y="4900937"/>
            <a:ext cx="6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80%</a:t>
            </a:r>
          </a:p>
        </p:txBody>
      </p:sp>
      <p:sp>
        <p:nvSpPr>
          <p:cNvPr id="82" name="Tekstvak 81">
            <a:extLst>
              <a:ext uri="{FF2B5EF4-FFF2-40B4-BE49-F238E27FC236}">
                <a16:creationId xmlns:a16="http://schemas.microsoft.com/office/drawing/2014/main" id="{DBF109B0-5731-1A1E-DF02-425E69C6AAE2}"/>
              </a:ext>
            </a:extLst>
          </p:cNvPr>
          <p:cNvSpPr txBox="1"/>
          <p:nvPr/>
        </p:nvSpPr>
        <p:spPr>
          <a:xfrm>
            <a:off x="9597642" y="4923941"/>
            <a:ext cx="973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VERLOF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83674079-F83D-8B83-12AC-98B1177E798F}"/>
              </a:ext>
            </a:extLst>
          </p:cNvPr>
          <p:cNvSpPr txBox="1"/>
          <p:nvPr/>
        </p:nvSpPr>
        <p:spPr>
          <a:xfrm>
            <a:off x="10608188" y="4932772"/>
            <a:ext cx="6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RVU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40D66ABC-96CE-3CD5-5BE3-CEB3EF96978C}"/>
              </a:ext>
            </a:extLst>
          </p:cNvPr>
          <p:cNvSpPr txBox="1"/>
          <p:nvPr/>
        </p:nvSpPr>
        <p:spPr>
          <a:xfrm>
            <a:off x="11301556" y="4911013"/>
            <a:ext cx="74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AOW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C2807520-2259-7354-DB9C-3BD5CC70D889}"/>
              </a:ext>
            </a:extLst>
          </p:cNvPr>
          <p:cNvSpPr txBox="1"/>
          <p:nvPr/>
        </p:nvSpPr>
        <p:spPr>
          <a:xfrm>
            <a:off x="8215628" y="4917143"/>
            <a:ext cx="6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70%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44FD95C3-C7EA-3817-70FC-7C464F65F183}"/>
              </a:ext>
            </a:extLst>
          </p:cNvPr>
          <p:cNvSpPr txBox="1"/>
          <p:nvPr/>
        </p:nvSpPr>
        <p:spPr>
          <a:xfrm>
            <a:off x="8921142" y="4911013"/>
            <a:ext cx="6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50%</a:t>
            </a:r>
          </a:p>
        </p:txBody>
      </p:sp>
      <p:sp>
        <p:nvSpPr>
          <p:cNvPr id="87" name="Tekstvak 86">
            <a:extLst>
              <a:ext uri="{FF2B5EF4-FFF2-40B4-BE49-F238E27FC236}">
                <a16:creationId xmlns:a16="http://schemas.microsoft.com/office/drawing/2014/main" id="{00361B3A-D5DA-9BDE-2738-CC00E307201D}"/>
              </a:ext>
            </a:extLst>
          </p:cNvPr>
          <p:cNvSpPr txBox="1"/>
          <p:nvPr/>
        </p:nvSpPr>
        <p:spPr>
          <a:xfrm>
            <a:off x="7583872" y="341573"/>
            <a:ext cx="187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accent6"/>
                </a:solidFill>
              </a:rPr>
              <a:t>Stap 1</a:t>
            </a:r>
          </a:p>
          <a:p>
            <a:pPr algn="ctr"/>
            <a:r>
              <a:rPr lang="nl-NL" sz="1400" dirty="0">
                <a:solidFill>
                  <a:schemeClr val="accent6"/>
                </a:solidFill>
              </a:rPr>
              <a:t>Minder werken</a:t>
            </a:r>
          </a:p>
        </p:txBody>
      </p:sp>
      <p:sp>
        <p:nvSpPr>
          <p:cNvPr id="88" name="Tekstvak 87">
            <a:extLst>
              <a:ext uri="{FF2B5EF4-FFF2-40B4-BE49-F238E27FC236}">
                <a16:creationId xmlns:a16="http://schemas.microsoft.com/office/drawing/2014/main" id="{A2D17F2D-8466-10EC-BC40-5CD2C5495F0D}"/>
              </a:ext>
            </a:extLst>
          </p:cNvPr>
          <p:cNvSpPr txBox="1"/>
          <p:nvPr/>
        </p:nvSpPr>
        <p:spPr>
          <a:xfrm>
            <a:off x="9242143" y="166827"/>
            <a:ext cx="16355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accent6"/>
                </a:solidFill>
              </a:rPr>
              <a:t>Stap 2</a:t>
            </a:r>
          </a:p>
          <a:p>
            <a:pPr algn="ctr"/>
            <a:r>
              <a:rPr lang="nl-NL" sz="1400" dirty="0">
                <a:solidFill>
                  <a:schemeClr val="accent6"/>
                </a:solidFill>
              </a:rPr>
              <a:t>Opnemen </a:t>
            </a:r>
          </a:p>
          <a:p>
            <a:pPr algn="ctr"/>
            <a:r>
              <a:rPr lang="nl-NL" sz="1400" dirty="0">
                <a:solidFill>
                  <a:schemeClr val="accent6"/>
                </a:solidFill>
              </a:rPr>
              <a:t>spaarverlof</a:t>
            </a:r>
          </a:p>
          <a:p>
            <a:pPr algn="ctr"/>
            <a:endParaRPr lang="nl-NL" sz="1600" dirty="0">
              <a:solidFill>
                <a:schemeClr val="accent6"/>
              </a:solidFill>
            </a:endParaRPr>
          </a:p>
        </p:txBody>
      </p:sp>
      <p:sp>
        <p:nvSpPr>
          <p:cNvPr id="89" name="Tekstvak 88">
            <a:extLst>
              <a:ext uri="{FF2B5EF4-FFF2-40B4-BE49-F238E27FC236}">
                <a16:creationId xmlns:a16="http://schemas.microsoft.com/office/drawing/2014/main" id="{D11FA622-577A-F313-E2B5-EDED5F8F1CAE}"/>
              </a:ext>
            </a:extLst>
          </p:cNvPr>
          <p:cNvSpPr txBox="1"/>
          <p:nvPr/>
        </p:nvSpPr>
        <p:spPr>
          <a:xfrm>
            <a:off x="10008124" y="320450"/>
            <a:ext cx="187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accent6"/>
                </a:solidFill>
              </a:rPr>
              <a:t>Stap 3</a:t>
            </a:r>
          </a:p>
          <a:p>
            <a:pPr algn="ctr"/>
            <a:r>
              <a:rPr lang="nl-NL" sz="1400" dirty="0">
                <a:solidFill>
                  <a:schemeClr val="accent6"/>
                </a:solidFill>
              </a:rPr>
              <a:t>RVU</a:t>
            </a:r>
          </a:p>
        </p:txBody>
      </p:sp>
      <p:sp>
        <p:nvSpPr>
          <p:cNvPr id="90" name="Rechthoek 89">
            <a:extLst>
              <a:ext uri="{FF2B5EF4-FFF2-40B4-BE49-F238E27FC236}">
                <a16:creationId xmlns:a16="http://schemas.microsoft.com/office/drawing/2014/main" id="{03EE1FF5-C06A-E97A-729B-57D87EA41296}"/>
              </a:ext>
            </a:extLst>
          </p:cNvPr>
          <p:cNvSpPr/>
          <p:nvPr/>
        </p:nvSpPr>
        <p:spPr>
          <a:xfrm>
            <a:off x="8510960" y="5716979"/>
            <a:ext cx="3591680" cy="10122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/>
              <a:t>* 90% salaris, 100% pensioen opbouw</a:t>
            </a:r>
          </a:p>
          <a:p>
            <a:r>
              <a:rPr lang="nl-NL" sz="1400" dirty="0"/>
              <a:t>** min. 75% salaris, 100% pensioen opbouw</a:t>
            </a:r>
          </a:p>
          <a:p>
            <a:r>
              <a:rPr lang="nl-NL" sz="1400" dirty="0"/>
              <a:t>*** geen pensioen opbouw</a:t>
            </a:r>
          </a:p>
        </p:txBody>
      </p:sp>
      <p:sp>
        <p:nvSpPr>
          <p:cNvPr id="91" name="Tekstvak 90">
            <a:extLst>
              <a:ext uri="{FF2B5EF4-FFF2-40B4-BE49-F238E27FC236}">
                <a16:creationId xmlns:a16="http://schemas.microsoft.com/office/drawing/2014/main" id="{D06B9744-F654-B338-A5BD-7A9FB7382007}"/>
              </a:ext>
            </a:extLst>
          </p:cNvPr>
          <p:cNvSpPr txBox="1"/>
          <p:nvPr/>
        </p:nvSpPr>
        <p:spPr>
          <a:xfrm>
            <a:off x="9356677" y="4869939"/>
            <a:ext cx="286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*</a:t>
            </a:r>
          </a:p>
        </p:txBody>
      </p:sp>
      <p:sp>
        <p:nvSpPr>
          <p:cNvPr id="92" name="Tekstvak 91">
            <a:extLst>
              <a:ext uri="{FF2B5EF4-FFF2-40B4-BE49-F238E27FC236}">
                <a16:creationId xmlns:a16="http://schemas.microsoft.com/office/drawing/2014/main" id="{E8A68A20-0CE5-2534-BF54-ECAD545FA501}"/>
              </a:ext>
            </a:extLst>
          </p:cNvPr>
          <p:cNvSpPr txBox="1"/>
          <p:nvPr/>
        </p:nvSpPr>
        <p:spPr>
          <a:xfrm>
            <a:off x="10288265" y="4861334"/>
            <a:ext cx="4210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**</a:t>
            </a: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CA118EE6-2E8B-7BCB-C061-D441FEAD5236}"/>
              </a:ext>
            </a:extLst>
          </p:cNvPr>
          <p:cNvSpPr txBox="1"/>
          <p:nvPr/>
        </p:nvSpPr>
        <p:spPr>
          <a:xfrm>
            <a:off x="10905245" y="4851318"/>
            <a:ext cx="582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***</a:t>
            </a:r>
          </a:p>
        </p:txBody>
      </p:sp>
      <p:sp>
        <p:nvSpPr>
          <p:cNvPr id="94" name="Tekstvak 93">
            <a:extLst>
              <a:ext uri="{FF2B5EF4-FFF2-40B4-BE49-F238E27FC236}">
                <a16:creationId xmlns:a16="http://schemas.microsoft.com/office/drawing/2014/main" id="{BC4EEE39-65F6-66F4-7421-F5FD2B4CE1CD}"/>
              </a:ext>
            </a:extLst>
          </p:cNvPr>
          <p:cNvSpPr txBox="1"/>
          <p:nvPr/>
        </p:nvSpPr>
        <p:spPr>
          <a:xfrm>
            <a:off x="221064" y="345501"/>
            <a:ext cx="6195614" cy="656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004582"/>
                </a:solidFill>
                <a:latin typeface="Frutiger LT Std 55 Roman" panose="020B0602020204020204" pitchFamily="34" charset="0"/>
                <a:ea typeface="+mj-ea"/>
                <a:cs typeface="+mj-cs"/>
              </a:rPr>
              <a:t>Weergave beleid DOOR 010</a:t>
            </a:r>
          </a:p>
        </p:txBody>
      </p:sp>
    </p:spTree>
    <p:extLst>
      <p:ext uri="{BB962C8B-B14F-4D97-AF65-F5344CB8AC3E}">
        <p14:creationId xmlns:p14="http://schemas.microsoft.com/office/powerpoint/2010/main" val="97470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4FB93-BB21-0C02-8634-9CB3B477C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C6C5C841-0E2F-A399-72A4-9CA8C61F37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0855" t="27063" r="35316" b="25743"/>
          <a:stretch>
            <a:fillRect/>
          </a:stretch>
        </p:blipFill>
        <p:spPr>
          <a:xfrm>
            <a:off x="5567754" y="1254290"/>
            <a:ext cx="5533369" cy="4343768"/>
          </a:xfrm>
          <a:prstGeom prst="roundRect">
            <a:avLst>
              <a:gd name="adj" fmla="val 6187"/>
            </a:avLst>
          </a:prstGeom>
          <a:solidFill>
            <a:prstClr val="white">
              <a:lumMod val="85000"/>
            </a:prstClr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12C851A-7074-C7E9-2726-74392E634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3" y="863868"/>
            <a:ext cx="7972055" cy="394888"/>
          </a:xfrm>
        </p:spPr>
        <p:txBody>
          <a:bodyPr/>
          <a:lstStyle/>
          <a:p>
            <a:r>
              <a:rPr lang="nl-NL" sz="3200" dirty="0">
                <a:latin typeface="Frutiger LT Std 55 Roman"/>
              </a:rPr>
              <a:t>Voorwaarden </a:t>
            </a:r>
            <a:endParaRPr lang="nl-NL" sz="32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85CF3D6A-37A8-F6CD-FC76-65E8EAA0B0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endParaRPr lang="nl-NL"/>
          </a:p>
        </p:txBody>
      </p:sp>
      <p:pic>
        <p:nvPicPr>
          <p:cNvPr id="7" name="Afbeelding 10">
            <a:extLst>
              <a:ext uri="{FF2B5EF4-FFF2-40B4-BE49-F238E27FC236}">
                <a16:creationId xmlns:a16="http://schemas.microsoft.com/office/drawing/2014/main" id="{89F87386-7A5D-50F7-4204-E2EE784B30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3689" y="6372898"/>
            <a:ext cx="1280677" cy="2736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A049CF-FF6B-85BF-123A-6D3B2F6A598B}"/>
              </a:ext>
            </a:extLst>
          </p:cNvPr>
          <p:cNvSpPr txBox="1"/>
          <p:nvPr/>
        </p:nvSpPr>
        <p:spPr>
          <a:xfrm>
            <a:off x="363279" y="1718930"/>
            <a:ext cx="6096000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2064" indent="-512064" algn="l" rtl="0">
              <a:buFont typeface=""/>
              <a:buAutoNum type="arabicPeriod"/>
            </a:pPr>
            <a:r>
              <a:rPr lang="nl-NL" sz="2000" kern="120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Mental</a:t>
            </a: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fitheid (</a:t>
            </a:r>
            <a:r>
              <a:rPr lang="nl-NL" sz="2000" kern="120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mental</a:t>
            </a: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check-up)</a:t>
            </a:r>
          </a:p>
          <a:p>
            <a:pPr marL="512064" indent="-512064" algn="l" rtl="0">
              <a:buFont typeface=""/>
              <a:buAutoNum type="arabicPeriod"/>
            </a:pP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Fysieke fitheid (PPMO, JFT, VMS, PAGO)</a:t>
            </a:r>
          </a:p>
          <a:p>
            <a:pPr marL="512064" indent="-512064" algn="l" rtl="0">
              <a:buFont typeface=""/>
              <a:buAutoNum type="arabicPeriod"/>
            </a:pP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Vakkennis (VMS/ profcheck)</a:t>
            </a:r>
          </a:p>
          <a:p>
            <a:pPr marL="512064" indent="-512064" algn="l" rtl="0">
              <a:buFont typeface=""/>
              <a:buAutoNum type="arabicPeriod"/>
            </a:pP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Arbeidsmarktfit (loopbaanplan en elke 2 jaar gesprek leidinggevende en/of loopbaanadviseur)</a:t>
            </a:r>
          </a:p>
          <a:p>
            <a:pPr marL="512064" indent="-512064" algn="l" rtl="0">
              <a:buFont typeface=""/>
              <a:buAutoNum type="arabicPeriod"/>
            </a:pPr>
            <a:r>
              <a:rPr lang="nl-NL" sz="20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Ondersteund door positieve beoordeling duurzame inzetbaarheid van leidinggevende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3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5">
            <a:extLst>
              <a:ext uri="{FF2B5EF4-FFF2-40B4-BE49-F238E27FC236}">
                <a16:creationId xmlns:a16="http://schemas.microsoft.com/office/drawing/2014/main" id="{B9CECF7E-A956-A5FE-49A1-279B476E2E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r="17" b="-2"/>
          <a:stretch>
            <a:fillRect/>
          </a:stretch>
        </p:blipFill>
        <p:spPr>
          <a:xfrm>
            <a:off x="5764697" y="866505"/>
            <a:ext cx="5736186" cy="4316680"/>
          </a:xfrm>
          <a:prstGeom prst="roundRect">
            <a:avLst>
              <a:gd name="adj" fmla="val 6187"/>
            </a:avLst>
          </a:prstGeom>
          <a:noFill/>
        </p:spPr>
      </p:pic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5985291-1C69-A480-EBD7-1779863F0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9813" y="1714550"/>
            <a:ext cx="5736187" cy="38237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000" dirty="0"/>
              <a:t>Medewerker:</a:t>
            </a:r>
          </a:p>
          <a:p>
            <a:pPr>
              <a:buFontTx/>
              <a:buChar char="-"/>
            </a:pPr>
            <a:r>
              <a:rPr lang="nl-NL" sz="2000" dirty="0"/>
              <a:t>Meer </a:t>
            </a:r>
            <a:r>
              <a:rPr lang="nl-NL" sz="2000"/>
              <a:t>keuzevrijheid</a:t>
            </a:r>
            <a:endParaRPr lang="nl-NL" sz="2000" dirty="0"/>
          </a:p>
          <a:p>
            <a:pPr>
              <a:buFontTx/>
              <a:buChar char="-"/>
            </a:pPr>
            <a:r>
              <a:rPr lang="nl-NL" sz="2000" dirty="0"/>
              <a:t>Eigen regie loopbaan</a:t>
            </a:r>
          </a:p>
          <a:p>
            <a:pPr>
              <a:buFontTx/>
              <a:buChar char="-"/>
            </a:pPr>
            <a:r>
              <a:rPr lang="nl-NL" sz="2000" dirty="0"/>
              <a:t>Focus op vitaliteit</a:t>
            </a:r>
          </a:p>
          <a:p>
            <a:pPr>
              <a:buFontTx/>
              <a:buChar char="-"/>
            </a:pPr>
            <a:r>
              <a:rPr lang="nl-NL" sz="2000" dirty="0"/>
              <a:t>Financieel en loopbaanperspectief</a:t>
            </a:r>
          </a:p>
          <a:p>
            <a:pPr>
              <a:buFontTx/>
              <a:buChar char="-"/>
            </a:pPr>
            <a:endParaRPr lang="nl-NL" sz="2000" dirty="0"/>
          </a:p>
          <a:p>
            <a:pPr marL="0" indent="0">
              <a:buNone/>
            </a:pPr>
            <a:r>
              <a:rPr lang="nl-NL" sz="2000" dirty="0"/>
              <a:t>Organisatie</a:t>
            </a:r>
          </a:p>
          <a:p>
            <a:pPr>
              <a:buFontTx/>
              <a:buChar char="-"/>
            </a:pPr>
            <a:r>
              <a:rPr lang="nl-NL" sz="2000" dirty="0"/>
              <a:t>Behoud kennis &amp; ervaring</a:t>
            </a:r>
          </a:p>
          <a:p>
            <a:pPr>
              <a:buFontTx/>
              <a:buChar char="-"/>
            </a:pPr>
            <a:r>
              <a:rPr lang="nl-NL" sz="2000" dirty="0"/>
              <a:t>Minder uitstroom</a:t>
            </a:r>
          </a:p>
          <a:p>
            <a:pPr>
              <a:buFontTx/>
              <a:buChar char="-"/>
            </a:pPr>
            <a:r>
              <a:rPr lang="nl-NL" sz="2000" dirty="0"/>
              <a:t>Lagere opleidingskosten</a:t>
            </a:r>
          </a:p>
          <a:p>
            <a:pPr>
              <a:buFontTx/>
              <a:buChar char="-"/>
            </a:pPr>
            <a:r>
              <a:rPr lang="nl-NL" sz="2000" dirty="0"/>
              <a:t>Continuïteit inzetbaarheid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E95BC07-33BD-4429-0173-B1086D5FA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3" y="863868"/>
            <a:ext cx="5736187" cy="384862"/>
          </a:xfrm>
        </p:spPr>
        <p:txBody>
          <a:bodyPr anchor="t">
            <a:normAutofit/>
          </a:bodyPr>
          <a:lstStyle/>
          <a:p>
            <a:r>
              <a:rPr lang="nl-NL" sz="2800"/>
              <a:t>Voordelen 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85EB777-C9BA-F964-BCB6-5974BF8DD1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264275"/>
            <a:ext cx="1789906" cy="340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4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341DF-0B3F-FC3C-ACB2-3EB4B6324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Brandweer Rotterdam-Rijnmond Kazerne Baan DAF FF.LFF55 (17… | Flickr">
            <a:extLst>
              <a:ext uri="{FF2B5EF4-FFF2-40B4-BE49-F238E27FC236}">
                <a16:creationId xmlns:a16="http://schemas.microsoft.com/office/drawing/2014/main" id="{305B5E72-DFAC-3CF4-3CD4-3CFC5DFF79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37"/>
          <a:stretch>
            <a:fillRect/>
          </a:stretch>
        </p:blipFill>
        <p:spPr>
          <a:xfrm>
            <a:off x="6096001" y="855462"/>
            <a:ext cx="5736186" cy="4316680"/>
          </a:xfrm>
          <a:prstGeom prst="roundRect">
            <a:avLst>
              <a:gd name="adj" fmla="val 6187"/>
            </a:avLst>
          </a:prstGeom>
          <a:noFill/>
        </p:spPr>
      </p:pic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F9E445-C656-900B-B8A4-B330932CC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9813" y="1728354"/>
            <a:ext cx="5736187" cy="38237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/>
              <a:t>Landelijke ontwikkelingen en besluiten op dit onderwerp </a:t>
            </a:r>
          </a:p>
          <a:p>
            <a:r>
              <a:rPr lang="nl-NL" sz="2000"/>
              <a:t>Ontwikkelingen RVU en mogelijkheden daarna </a:t>
            </a:r>
          </a:p>
          <a:p>
            <a:r>
              <a:rPr lang="nl-NL" sz="2000"/>
              <a:t>Pensioenleeftijd nu vastgesteld op 67 jaar </a:t>
            </a:r>
          </a:p>
          <a:p>
            <a:r>
              <a:rPr lang="nl-NL" sz="2000"/>
              <a:t>Ontwikkelingen SEMfire onderzoek van Universiteit Maastricht </a:t>
            </a:r>
          </a:p>
          <a:p>
            <a:r>
              <a:rPr lang="nl-NL" sz="2000"/>
              <a:t>Onderzoek Mentale gezondheid en veerkracht van Rijksuniversiteit Groningen</a:t>
            </a:r>
            <a:r>
              <a:rPr lang="nl-NL" dirty="0"/>
              <a:t> 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EF2F053-07C5-BD1B-FC0B-CFC822DDA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3" y="852825"/>
            <a:ext cx="6188969" cy="881818"/>
          </a:xfrm>
        </p:spPr>
        <p:txBody>
          <a:bodyPr anchor="t">
            <a:normAutofit/>
          </a:bodyPr>
          <a:lstStyle/>
          <a:p>
            <a:r>
              <a:rPr lang="nl-NL" sz="3200">
                <a:latin typeface="Frutiger LT Std 55 Roman"/>
              </a:rPr>
              <a:t>Om rekening mee te houden</a:t>
            </a:r>
            <a:r>
              <a:rPr lang="nl-NL" sz="3200" b="0" dirty="0">
                <a:latin typeface="Frutiger LT Std 55 Roman"/>
              </a:rPr>
              <a:t> </a:t>
            </a:r>
            <a:endParaRPr lang="en-US" sz="3200">
              <a:latin typeface="Frutiger LT Std 55 Roman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6E8BA9E-66AD-4FD3-CB17-D00A6A60F2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264275"/>
            <a:ext cx="1789906" cy="340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1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77C25F4-FE6D-09B4-6CA0-7E695EE6D3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880" t="4626" r="9746" b="6608"/>
          <a:stretch>
            <a:fillRect/>
          </a:stretch>
        </p:blipFill>
        <p:spPr>
          <a:xfrm>
            <a:off x="5953126" y="864987"/>
            <a:ext cx="5737749" cy="3831771"/>
          </a:xfrm>
          <a:prstGeom prst="roundRect">
            <a:avLst>
              <a:gd name="adj" fmla="val 6187"/>
            </a:avLst>
          </a:prstGeom>
          <a:solidFill>
            <a:prstClr val="white">
              <a:lumMod val="85000"/>
            </a:prstClr>
          </a:solidFill>
        </p:spPr>
      </p:pic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413C7CA-69B2-2F66-3508-EE7C9B8C7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9812" y="1668087"/>
            <a:ext cx="5736187" cy="38237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/>
              <a:t>Door010 biedt maatwerk en flexibiliteit</a:t>
            </a:r>
          </a:p>
          <a:p>
            <a:r>
              <a:rPr lang="nl-NL" sz="2000" dirty="0"/>
              <a:t>Balans tussen inzetbaarheid en gezondheid</a:t>
            </a:r>
          </a:p>
          <a:p>
            <a:r>
              <a:rPr lang="nl-NL" sz="2000" dirty="0"/>
              <a:t>Toekomstbestendig loopbaanbeleid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2D60C4-F75F-AB93-024A-4702FBB5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>
                <a:latin typeface="Frutiger LT Std 55 Roman"/>
              </a:rPr>
              <a:t>Conclusie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B6F953-17F9-31D8-159B-170A258D94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1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_WIDTH" val="591,0999"/>
  <p:tag name="ORIGINAL_HEIGHT" val="5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_WIDTH" val="516,3751"/>
  <p:tag name="ORIGINAL_HEIGHT" val="591,09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_HEIGHT" val="516,3749"/>
  <p:tag name="ORIGINAL_WIDTH" val="621,506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_WIDTH" val="434,8926"/>
  <p:tag name="ORIGINAL_HEIGHT" val="357,0227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7B514942BADC4E987B87999F6797EB" ma:contentTypeVersion="12" ma:contentTypeDescription="Een nieuw document maken." ma:contentTypeScope="" ma:versionID="f8ec4655b56042ee5e364dd36dfef656">
  <xsd:schema xmlns:xsd="http://www.w3.org/2001/XMLSchema" xmlns:xs="http://www.w3.org/2001/XMLSchema" xmlns:p="http://schemas.microsoft.com/office/2006/metadata/properties" xmlns:ns2="41cc5269-f10b-4478-b561-d0235d0aba87" xmlns:ns3="22b33860-3320-47d2-9c4c-87c25e27d11b" targetNamespace="http://schemas.microsoft.com/office/2006/metadata/properties" ma:root="true" ma:fieldsID="97f532bef2f93068eb0e1e59aa0212f8" ns2:_="" ns3:_="">
    <xsd:import namespace="41cc5269-f10b-4478-b561-d0235d0aba87"/>
    <xsd:import namespace="22b33860-3320-47d2-9c4c-87c25e27d1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c5269-f10b-4478-b561-d0235d0ab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11a7fc3b-8764-4a52-a17b-e05bb5b54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33860-3320-47d2-9c4c-87c25e27d11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b71e47-a94b-4826-bd77-eb49e27dfe83}" ma:internalName="TaxCatchAll" ma:showField="CatchAllData" ma:web="22b33860-3320-47d2-9c4c-87c25e27d1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b33860-3320-47d2-9c4c-87c25e27d11b" xsi:nil="true"/>
    <lcf76f155ced4ddcb4097134ff3c332f xmlns="41cc5269-f10b-4478-b561-d0235d0aba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58ABE4-3DED-4484-A494-18A5A81F0613}"/>
</file>

<file path=customXml/itemProps2.xml><?xml version="1.0" encoding="utf-8"?>
<ds:datastoreItem xmlns:ds="http://schemas.openxmlformats.org/officeDocument/2006/customXml" ds:itemID="{105A0722-FF36-4FD0-A7D7-94B47AFAFA13}"/>
</file>

<file path=customXml/itemProps3.xml><?xml version="1.0" encoding="utf-8"?>
<ds:datastoreItem xmlns:ds="http://schemas.openxmlformats.org/officeDocument/2006/customXml" ds:itemID="{1F9BE3D5-1AD7-4FAA-A7C2-89187EF663EE}"/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361</Words>
  <Application>Microsoft Office PowerPoint</Application>
  <PresentationFormat>Breedbeeld</PresentationFormat>
  <Paragraphs>105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Frutiger LT Std 45 Light</vt:lpstr>
      <vt:lpstr>Frutiger LT Std 55 Roman</vt:lpstr>
      <vt:lpstr>Segoe UI</vt:lpstr>
      <vt:lpstr>Kantoorthema</vt:lpstr>
      <vt:lpstr>PowerPoint-presentatie</vt:lpstr>
      <vt:lpstr>Aanleiding </vt:lpstr>
      <vt:lpstr>Doel DOOR 010</vt:lpstr>
      <vt:lpstr>Kern van het beleid</vt:lpstr>
      <vt:lpstr>PowerPoint-presentatie</vt:lpstr>
      <vt:lpstr>Voorwaarden </vt:lpstr>
      <vt:lpstr>Voordelen </vt:lpstr>
      <vt:lpstr>Om rekening mee te houden </vt:lpstr>
      <vt:lpstr>Conclusie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Coolen, Gaby</dc:creator>
  <cp:lastModifiedBy>Coolen, Gaby</cp:lastModifiedBy>
  <cp:revision>391</cp:revision>
  <dcterms:created xsi:type="dcterms:W3CDTF">2012-07-30T23:35:21Z</dcterms:created>
  <dcterms:modified xsi:type="dcterms:W3CDTF">2026-04-07T14:00:32Z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0x010100747B514942BADC4E987B87999F6797EB</vt:lpwstr>
  </property>
</Properties>
</file>